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Raleway"/>
      <p:regular r:id="rId93"/>
      <p:bold r:id="rId94"/>
      <p:italic r:id="rId95"/>
      <p:boldItalic r:id="rId96"/>
    </p:embeddedFont>
    <p:embeddedFont>
      <p:font typeface="Arial Narrow"/>
      <p:regular r:id="rId97"/>
      <p:bold r:id="rId98"/>
      <p:italic r:id="rId99"/>
      <p:boldItalic r:id="rId100"/>
    </p:embeddedFont>
    <p:embeddedFont>
      <p:font typeface="Lat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orient="horz" pos="3060">
          <p15:clr>
            <a:srgbClr val="A4A3A4"/>
          </p15:clr>
        </p15:guide>
        <p15:guide id="3" orient="horz" pos="2786">
          <p15:clr>
            <a:srgbClr val="A4A3A4"/>
          </p15:clr>
        </p15:guide>
        <p15:guide id="4" pos="2880">
          <p15:clr>
            <a:srgbClr val="A4A3A4"/>
          </p15:clr>
        </p15:guide>
        <p15:guide id="5" pos="370">
          <p15:clr>
            <a:srgbClr val="A4A3A4"/>
          </p15:clr>
        </p15:guide>
        <p15:guide id="6" orient="horz" pos="1030">
          <p15:clr>
            <a:srgbClr val="A4A3A4"/>
          </p15:clr>
        </p15:guide>
        <p15:guide id="7" orient="horz" pos="3105">
          <p15:clr>
            <a:srgbClr val="A4A3A4"/>
          </p15:clr>
        </p15:guide>
        <p15:guide id="8" orient="horz" pos="894">
          <p15:clr>
            <a:srgbClr val="A4A3A4"/>
          </p15:clr>
        </p15:guide>
        <p15:guide id="9" pos="1156">
          <p15:clr>
            <a:srgbClr val="A4A3A4"/>
          </p15:clr>
        </p15:guide>
        <p15:guide id="10" pos="415">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3060" orient="horz"/>
        <p:guide pos="2786" orient="horz"/>
        <p:guide pos="2880"/>
        <p:guide pos="370"/>
        <p:guide pos="1030" orient="horz"/>
        <p:guide pos="3105" orient="horz"/>
        <p:guide pos="894" orient="horz"/>
        <p:guide pos="1156"/>
        <p:guide pos="415"/>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Lat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ArialNarrow-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italic.fntdata"/><Relationship Id="rId94" Type="http://schemas.openxmlformats.org/officeDocument/2006/relationships/font" Target="fonts/Raleway-bold.fntdata"/><Relationship Id="rId97" Type="http://schemas.openxmlformats.org/officeDocument/2006/relationships/font" Target="fonts/ArialNarrow-regular.fntdata"/><Relationship Id="rId96" Type="http://schemas.openxmlformats.org/officeDocument/2006/relationships/font" Target="fonts/Raleway-boldItalic.fntdata"/><Relationship Id="rId11" Type="http://schemas.openxmlformats.org/officeDocument/2006/relationships/slide" Target="slides/slide6.xml"/><Relationship Id="rId99" Type="http://schemas.openxmlformats.org/officeDocument/2006/relationships/font" Target="fonts/ArialNarrow-italic.fntdata"/><Relationship Id="rId10" Type="http://schemas.openxmlformats.org/officeDocument/2006/relationships/slide" Target="slides/slide5.xml"/><Relationship Id="rId98" Type="http://schemas.openxmlformats.org/officeDocument/2006/relationships/font" Target="fonts/ArialNarrow-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aleway-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4d84d1e21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44d84d1e2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4d84d1e21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44d84d1e2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4d84d1e21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44d84d1e21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4d84d1e21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44d84d1e2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4d84d1e21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44d84d1e21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5d987c7a3_7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45d987c7a3_7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4d84d1e21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44d84d1e21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429a645e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429a645e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4429a645e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4d84d1e21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44d84d1e21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429a645ea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429a645ea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4429a645ea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5ece78d04_2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5ece78d04_2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45ece78d04_2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674b333ab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674b333ab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4674b333ab_0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6bc1cc2d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6bc1cc2d4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46bc1cc2d4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5d987c7a3_7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5d987c7a3_7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45d987c7a3_7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4d84d1e21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44d84d1e21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4d84d1e21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44d84d1e21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674b333ab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674b333ab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4674b333ab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6039116a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6039116ad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46039116ad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43b0ec983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443b0ec983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443b0ec98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690b7a8d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690b7a8d0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4690b7a8d0_0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4231781d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4231781d3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44231781d3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43b0ec983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43b0ec983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443b0ec983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43b0ec98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43b0ec983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443b0ec983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43b0ec983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43b0ec983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443b0ec983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4d84d1e21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44d84d1e21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6bc1cc2d4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46bc1cc2d4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bc1cc2d4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46bc1cc2d4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6bc1cc2d4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46bc1cc2d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6bc1cc2d4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46bc1cc2d4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6bc1cc2d4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46bc1cc2d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6bc1cc2d4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46bc1cc2d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5ffd5df49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5ffd5df4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g45ffd5df49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6bc1cc2d4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46bc1cc2d4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6bc1cc2d4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46bc1cc2d4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6bc1cc2d4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46bc1cc2d4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4d84d1e21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44d84d1e21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6bc1cc2d4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46bc1cc2d4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6af36101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46af36101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6af361018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46af36101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4d84d1e21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44d84d1e21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5f3e4b0ec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45f3e4b0e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5f3e4b0ec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45f3e4b0ec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4d84d1e21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g44d84d1e21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5f3e4b0ec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45f3e4b0ec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5f3e4b0ec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g45f3e4b0ec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6c19f9845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46c19f9845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46c19f9845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46c19f9845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6c19f9845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46c19f9845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4d84d1e21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44d84d1e21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6c19f9845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46c19f984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6c19f9845_1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46c19f9845_1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45f3e4b0ec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45f3e4b0ec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5f3e4b0ec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45f3e4b0e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5ebc663b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45ebc663b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5f3e4b0ec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45f3e4b0ec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5f3e4b0ec_0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g45f3e4b0ec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5f3e4b0ec_0_1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45f3e4b0ec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5f3e4b0ec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45f3e4b0e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6c19f9845_1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g46c19f9845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46c19f9845_1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46c19f9845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6c19f9845_1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g46c19f9845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6c19f9845_1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46c19f9845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46c19f9845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g46c19f9845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6c19f9845_1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46c19f9845_1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5ece78d04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45ece78d04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45f3e4b0ec_0_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g45f3e4b0ec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5f3e4b0ec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45f3e4b0ec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5f3e4b0ec_0_1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45f3e4b0ec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5f3e4b0ec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5" name="Google Shape;595;g45f3e4b0ec_0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5f3e4b0ec_0_1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g45f3e4b0ec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5ffd5df49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45ffd5df49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4d84d1e21_0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44d84d1e21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7b36ec317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47b36ec31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7b36ec317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47b36ec317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47b36ec317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g47b36ec317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5ebc663bf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45ebc663bf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444ab64ab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444ab64ab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44ab64ab2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g444ab64ab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44ab64ab2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444ab64ab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4d84d1e21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4d84d1e21_0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g44d84d1e21_0_1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4d84d1e21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g44d84d1e21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4d84d1e21_0_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44d84d1e21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5ece78d04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5ece78d04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45ece78d04_2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44d84d1e21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44d84d1e21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44d84d1e21_0_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4d84d1e21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44d84d1e21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ubrik och innehåll"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457200" y="400050"/>
            <a:ext cx="8229600" cy="8572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i="0" sz="3600" u="none" cap="none" strike="noStrike">
                <a:solidFill>
                  <a:schemeClr val="dk1"/>
                </a:solidFill>
              </a:defRPr>
            </a:lvl1pPr>
            <a:lvl2pPr lvl="1" marR="0" rtl="0" algn="l">
              <a:spcBef>
                <a:spcPts val="0"/>
              </a:spcBef>
              <a:spcAft>
                <a:spcPts val="0"/>
              </a:spcAft>
              <a:buSzPts val="1400"/>
              <a:buNone/>
              <a:defRPr i="0" sz="3600" u="none" cap="none" strike="noStrike">
                <a:solidFill>
                  <a:schemeClr val="lt1"/>
                </a:solidFill>
              </a:defRPr>
            </a:lvl2pPr>
            <a:lvl3pPr lvl="2" marR="0" rtl="0" algn="l">
              <a:spcBef>
                <a:spcPts val="0"/>
              </a:spcBef>
              <a:spcAft>
                <a:spcPts val="0"/>
              </a:spcAft>
              <a:buSzPts val="1400"/>
              <a:buNone/>
              <a:defRPr i="0" sz="3600" u="none" cap="none" strike="noStrike">
                <a:solidFill>
                  <a:schemeClr val="lt1"/>
                </a:solidFill>
              </a:defRPr>
            </a:lvl3pPr>
            <a:lvl4pPr lvl="3" marR="0" rtl="0" algn="l">
              <a:spcBef>
                <a:spcPts val="0"/>
              </a:spcBef>
              <a:spcAft>
                <a:spcPts val="0"/>
              </a:spcAft>
              <a:buSzPts val="1400"/>
              <a:buNone/>
              <a:defRPr i="0" sz="3600" u="none" cap="none" strike="noStrike">
                <a:solidFill>
                  <a:schemeClr val="lt1"/>
                </a:solidFill>
              </a:defRPr>
            </a:lvl4pPr>
            <a:lvl5pPr lvl="4" marR="0" rtl="0" algn="l">
              <a:spcBef>
                <a:spcPts val="0"/>
              </a:spcBef>
              <a:spcAft>
                <a:spcPts val="0"/>
              </a:spcAft>
              <a:buSzPts val="1400"/>
              <a:buNone/>
              <a:defRPr i="0" sz="3600" u="none" cap="none" strike="noStrike">
                <a:solidFill>
                  <a:schemeClr val="lt1"/>
                </a:solidFill>
              </a:defRPr>
            </a:lvl5pPr>
            <a:lvl6pPr lvl="5" marR="0" rtl="0" algn="l">
              <a:spcBef>
                <a:spcPts val="0"/>
              </a:spcBef>
              <a:spcAft>
                <a:spcPts val="0"/>
              </a:spcAft>
              <a:buSzPts val="1400"/>
              <a:buNone/>
              <a:defRPr i="0" sz="3600" u="none" cap="none" strike="noStrike">
                <a:solidFill>
                  <a:schemeClr val="lt1"/>
                </a:solidFill>
              </a:defRPr>
            </a:lvl6pPr>
            <a:lvl7pPr lvl="6" marR="0" rtl="0" algn="l">
              <a:spcBef>
                <a:spcPts val="0"/>
              </a:spcBef>
              <a:spcAft>
                <a:spcPts val="0"/>
              </a:spcAft>
              <a:buSzPts val="1400"/>
              <a:buNone/>
              <a:defRPr i="0" sz="3600" u="none" cap="none" strike="noStrike">
                <a:solidFill>
                  <a:schemeClr val="lt1"/>
                </a:solidFill>
              </a:defRPr>
            </a:lvl7pPr>
            <a:lvl8pPr lvl="7" marR="0" rtl="0" algn="l">
              <a:spcBef>
                <a:spcPts val="0"/>
              </a:spcBef>
              <a:spcAft>
                <a:spcPts val="0"/>
              </a:spcAft>
              <a:buSzPts val="1400"/>
              <a:buNone/>
              <a:defRPr i="0" sz="3600" u="none" cap="none" strike="noStrike">
                <a:solidFill>
                  <a:schemeClr val="lt1"/>
                </a:solidFill>
              </a:defRPr>
            </a:lvl8pPr>
            <a:lvl9pPr lvl="8" marR="0" rtl="0" algn="l">
              <a:spcBef>
                <a:spcPts val="0"/>
              </a:spcBef>
              <a:spcAft>
                <a:spcPts val="0"/>
              </a:spcAft>
              <a:buSzPts val="1400"/>
              <a:buNone/>
              <a:defRPr i="0" sz="3600" u="none" cap="none" strike="noStrike">
                <a:solidFill>
                  <a:schemeClr val="lt1"/>
                </a:solidFill>
              </a:defRPr>
            </a:lvl9pPr>
          </a:lstStyle>
          <a:p/>
        </p:txBody>
      </p:sp>
      <p:sp>
        <p:nvSpPr>
          <p:cNvPr id="18" name="Google Shape;18;p2"/>
          <p:cNvSpPr txBox="1"/>
          <p:nvPr>
            <p:ph idx="1" type="body"/>
          </p:nvPr>
        </p:nvSpPr>
        <p:spPr>
          <a:xfrm>
            <a:off x="457200" y="1543050"/>
            <a:ext cx="8229600" cy="2871107"/>
          </a:xfrm>
          <a:prstGeom prst="rect">
            <a:avLst/>
          </a:prstGeom>
          <a:noFill/>
          <a:ln>
            <a:noFill/>
          </a:ln>
        </p:spPr>
        <p:txBody>
          <a:bodyPr anchorCtr="0" anchor="t" bIns="45700" lIns="91425" spcFirstLastPara="1" rIns="91425" wrap="square" tIns="45700"/>
          <a:lstStyle>
            <a:lvl1pPr indent="-348615" lvl="0" marL="457200" marR="0" rtl="0" algn="l">
              <a:spcBef>
                <a:spcPts val="420"/>
              </a:spcBef>
              <a:spcAft>
                <a:spcPts val="0"/>
              </a:spcAft>
              <a:buClr>
                <a:srgbClr val="E2041D"/>
              </a:buClr>
              <a:buSzPts val="1890"/>
              <a:buFont typeface="Noto Sans Symbols"/>
              <a:buChar char="■"/>
              <a:defRPr b="0" i="0" sz="2100" u="none" cap="none" strike="noStrike">
                <a:solidFill>
                  <a:schemeClr val="dk1"/>
                </a:solidFill>
                <a:latin typeface="Arial"/>
                <a:ea typeface="Arial"/>
                <a:cs typeface="Arial"/>
                <a:sym typeface="Arial"/>
              </a:defRPr>
            </a:lvl1pPr>
            <a:lvl2pPr indent="-330200" lvl="1" marL="9144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17500" lvl="2" marL="13716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298450" lvl="3" marL="18288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22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2"/>
          <p:cNvSpPr txBox="1"/>
          <p:nvPr>
            <p:ph idx="10" type="dt"/>
          </p:nvPr>
        </p:nvSpPr>
        <p:spPr>
          <a:xfrm>
            <a:off x="830968" y="4750935"/>
            <a:ext cx="1843314"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2"/>
          <p:cNvSpPr txBox="1"/>
          <p:nvPr>
            <p:ph idx="11" type="ftr"/>
          </p:nvPr>
        </p:nvSpPr>
        <p:spPr>
          <a:xfrm>
            <a:off x="3124200" y="4750935"/>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2"/>
          <p:cNvSpPr txBox="1"/>
          <p:nvPr>
            <p:ph idx="12" type="sldNum"/>
          </p:nvPr>
        </p:nvSpPr>
        <p:spPr>
          <a:xfrm>
            <a:off x="395536" y="4750935"/>
            <a:ext cx="37011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700" u="none" cap="none" strike="noStrike">
                <a:solidFill>
                  <a:srgbClr val="7F7F7F"/>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7F7F7F"/>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7F7F7F"/>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7F7F7F"/>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7F7F7F"/>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7F7F7F"/>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7F7F7F"/>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7F7F7F"/>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ubrikbild" type="title">
  <p:cSld name="TITLE">
    <p:spTree>
      <p:nvGrpSpPr>
        <p:cNvPr id="22" name="Shape 22"/>
        <p:cNvGrpSpPr/>
        <p:nvPr/>
      </p:nvGrpSpPr>
      <p:grpSpPr>
        <a:xfrm>
          <a:off x="0" y="0"/>
          <a:ext cx="0" cy="0"/>
          <a:chOff x="0" y="0"/>
          <a:chExt cx="0" cy="0"/>
        </a:xfrm>
      </p:grpSpPr>
      <p:sp>
        <p:nvSpPr>
          <p:cNvPr id="23" name="Google Shape;23;p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i="0" sz="3600" u="none" cap="none" strike="noStrike">
                <a:solidFill>
                  <a:schemeClr val="dk1"/>
                </a:solidFill>
              </a:defRPr>
            </a:lvl1pPr>
            <a:lvl2pPr lvl="1" marR="0" rtl="0" algn="l">
              <a:spcBef>
                <a:spcPts val="0"/>
              </a:spcBef>
              <a:spcAft>
                <a:spcPts val="0"/>
              </a:spcAft>
              <a:buSzPts val="1400"/>
              <a:buNone/>
              <a:defRPr i="0" sz="3600" u="none" cap="none" strike="noStrike">
                <a:solidFill>
                  <a:schemeClr val="lt1"/>
                </a:solidFill>
              </a:defRPr>
            </a:lvl2pPr>
            <a:lvl3pPr lvl="2" marR="0" rtl="0" algn="l">
              <a:spcBef>
                <a:spcPts val="0"/>
              </a:spcBef>
              <a:spcAft>
                <a:spcPts val="0"/>
              </a:spcAft>
              <a:buSzPts val="1400"/>
              <a:buNone/>
              <a:defRPr i="0" sz="3600" u="none" cap="none" strike="noStrike">
                <a:solidFill>
                  <a:schemeClr val="lt1"/>
                </a:solidFill>
              </a:defRPr>
            </a:lvl3pPr>
            <a:lvl4pPr lvl="3" marR="0" rtl="0" algn="l">
              <a:spcBef>
                <a:spcPts val="0"/>
              </a:spcBef>
              <a:spcAft>
                <a:spcPts val="0"/>
              </a:spcAft>
              <a:buSzPts val="1400"/>
              <a:buNone/>
              <a:defRPr i="0" sz="3600" u="none" cap="none" strike="noStrike">
                <a:solidFill>
                  <a:schemeClr val="lt1"/>
                </a:solidFill>
              </a:defRPr>
            </a:lvl4pPr>
            <a:lvl5pPr lvl="4" marR="0" rtl="0" algn="l">
              <a:spcBef>
                <a:spcPts val="0"/>
              </a:spcBef>
              <a:spcAft>
                <a:spcPts val="0"/>
              </a:spcAft>
              <a:buSzPts val="1400"/>
              <a:buNone/>
              <a:defRPr i="0" sz="3600" u="none" cap="none" strike="noStrike">
                <a:solidFill>
                  <a:schemeClr val="lt1"/>
                </a:solidFill>
              </a:defRPr>
            </a:lvl5pPr>
            <a:lvl6pPr lvl="5" marR="0" rtl="0" algn="l">
              <a:spcBef>
                <a:spcPts val="0"/>
              </a:spcBef>
              <a:spcAft>
                <a:spcPts val="0"/>
              </a:spcAft>
              <a:buSzPts val="1400"/>
              <a:buNone/>
              <a:defRPr i="0" sz="3600" u="none" cap="none" strike="noStrike">
                <a:solidFill>
                  <a:schemeClr val="lt1"/>
                </a:solidFill>
              </a:defRPr>
            </a:lvl6pPr>
            <a:lvl7pPr lvl="6" marR="0" rtl="0" algn="l">
              <a:spcBef>
                <a:spcPts val="0"/>
              </a:spcBef>
              <a:spcAft>
                <a:spcPts val="0"/>
              </a:spcAft>
              <a:buSzPts val="1400"/>
              <a:buNone/>
              <a:defRPr i="0" sz="3600" u="none" cap="none" strike="noStrike">
                <a:solidFill>
                  <a:schemeClr val="lt1"/>
                </a:solidFill>
              </a:defRPr>
            </a:lvl7pPr>
            <a:lvl8pPr lvl="7" marR="0" rtl="0" algn="l">
              <a:spcBef>
                <a:spcPts val="0"/>
              </a:spcBef>
              <a:spcAft>
                <a:spcPts val="0"/>
              </a:spcAft>
              <a:buSzPts val="1400"/>
              <a:buNone/>
              <a:defRPr i="0" sz="3600" u="none" cap="none" strike="noStrike">
                <a:solidFill>
                  <a:schemeClr val="lt1"/>
                </a:solidFill>
              </a:defRPr>
            </a:lvl8pPr>
            <a:lvl9pPr lvl="8" marR="0" rtl="0" algn="l">
              <a:spcBef>
                <a:spcPts val="0"/>
              </a:spcBef>
              <a:spcAft>
                <a:spcPts val="0"/>
              </a:spcAft>
              <a:buSzPts val="1400"/>
              <a:buNone/>
              <a:defRPr i="0" sz="3600" u="none" cap="none" strike="noStrike">
                <a:solidFill>
                  <a:schemeClr val="lt1"/>
                </a:solidFill>
              </a:defRPr>
            </a:lvl9pPr>
          </a:lstStyle>
          <a:p/>
        </p:txBody>
      </p:sp>
      <p:sp>
        <p:nvSpPr>
          <p:cNvPr id="24" name="Google Shape;24;p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lstStyle>
            <a:lvl1pPr lvl="0" marR="0" rtl="0" algn="ctr">
              <a:spcBef>
                <a:spcPts val="420"/>
              </a:spcBef>
              <a:spcAft>
                <a:spcPts val="0"/>
              </a:spcAft>
              <a:buClr>
                <a:srgbClr val="E2041D"/>
              </a:buClr>
              <a:buSzPts val="1890"/>
              <a:buNone/>
              <a:defRPr i="0" sz="2100" u="none" cap="none" strike="noStrike">
                <a:solidFill>
                  <a:schemeClr val="dk1"/>
                </a:solidFill>
              </a:defRPr>
            </a:lvl1pPr>
            <a:lvl2pPr lvl="1" marR="0" rtl="0" algn="ctr">
              <a:spcBef>
                <a:spcPts val="320"/>
              </a:spcBef>
              <a:spcAft>
                <a:spcPts val="0"/>
              </a:spcAft>
              <a:buClr>
                <a:srgbClr val="888888"/>
              </a:buClr>
              <a:buSzPts val="1600"/>
              <a:buNone/>
              <a:defRPr i="0" sz="1600" u="none" cap="none" strike="noStrike">
                <a:solidFill>
                  <a:srgbClr val="888888"/>
                </a:solidFill>
              </a:defRPr>
            </a:lvl2pPr>
            <a:lvl3pPr lvl="2" marR="0" rtl="0" algn="ctr">
              <a:spcBef>
                <a:spcPts val="280"/>
              </a:spcBef>
              <a:spcAft>
                <a:spcPts val="0"/>
              </a:spcAft>
              <a:buClr>
                <a:srgbClr val="888888"/>
              </a:buClr>
              <a:buSzPts val="1400"/>
              <a:buNone/>
              <a:defRPr i="0" sz="1400" u="none" cap="none" strike="noStrike">
                <a:solidFill>
                  <a:srgbClr val="888888"/>
                </a:solidFill>
              </a:defRPr>
            </a:lvl3pPr>
            <a:lvl4pPr lvl="3" marR="0" rtl="0" algn="ctr">
              <a:spcBef>
                <a:spcPts val="220"/>
              </a:spcBef>
              <a:spcAft>
                <a:spcPts val="0"/>
              </a:spcAft>
              <a:buClr>
                <a:srgbClr val="888888"/>
              </a:buClr>
              <a:buSzPts val="1100"/>
              <a:buNone/>
              <a:defRPr i="0" sz="1100" u="none" cap="none" strike="noStrike">
                <a:solidFill>
                  <a:srgbClr val="888888"/>
                </a:solidFill>
              </a:defRPr>
            </a:lvl4pPr>
            <a:lvl5pPr lvl="4" marR="0" rtl="0" algn="ctr">
              <a:spcBef>
                <a:spcPts val="220"/>
              </a:spcBef>
              <a:spcAft>
                <a:spcPts val="0"/>
              </a:spcAft>
              <a:buClr>
                <a:srgbClr val="888888"/>
              </a:buClr>
              <a:buSzPts val="1100"/>
              <a:buNone/>
              <a:defRPr i="0" sz="1100" u="none" cap="none" strike="noStrike">
                <a:solidFill>
                  <a:srgbClr val="888888"/>
                </a:solidFill>
              </a:defRPr>
            </a:lvl5pPr>
            <a:lvl6pPr lvl="5" marR="0" rtl="0" algn="ctr">
              <a:spcBef>
                <a:spcPts val="400"/>
              </a:spcBef>
              <a:spcAft>
                <a:spcPts val="0"/>
              </a:spcAft>
              <a:buClr>
                <a:srgbClr val="888888"/>
              </a:buClr>
              <a:buSzPts val="2000"/>
              <a:buNone/>
              <a:defRPr i="0" sz="2000" u="none" cap="none" strike="noStrike">
                <a:solidFill>
                  <a:srgbClr val="888888"/>
                </a:solidFill>
              </a:defRPr>
            </a:lvl6pPr>
            <a:lvl7pPr lvl="6" marR="0" rtl="0" algn="ctr">
              <a:spcBef>
                <a:spcPts val="400"/>
              </a:spcBef>
              <a:spcAft>
                <a:spcPts val="0"/>
              </a:spcAft>
              <a:buClr>
                <a:srgbClr val="888888"/>
              </a:buClr>
              <a:buSzPts val="2000"/>
              <a:buNone/>
              <a:defRPr i="0" sz="2000" u="none" cap="none" strike="noStrike">
                <a:solidFill>
                  <a:srgbClr val="888888"/>
                </a:solidFill>
              </a:defRPr>
            </a:lvl7pPr>
            <a:lvl8pPr lvl="7" marR="0" rtl="0" algn="ctr">
              <a:spcBef>
                <a:spcPts val="400"/>
              </a:spcBef>
              <a:spcAft>
                <a:spcPts val="0"/>
              </a:spcAft>
              <a:buClr>
                <a:srgbClr val="888888"/>
              </a:buClr>
              <a:buSzPts val="2000"/>
              <a:buNone/>
              <a:defRPr i="0" sz="2000" u="none" cap="none" strike="noStrike">
                <a:solidFill>
                  <a:srgbClr val="888888"/>
                </a:solidFill>
              </a:defRPr>
            </a:lvl8pPr>
            <a:lvl9pPr lvl="8" marR="0" rtl="0" algn="ctr">
              <a:spcBef>
                <a:spcPts val="400"/>
              </a:spcBef>
              <a:spcAft>
                <a:spcPts val="0"/>
              </a:spcAft>
              <a:buClr>
                <a:srgbClr val="888888"/>
              </a:buClr>
              <a:buSzPts val="2000"/>
              <a:buNone/>
              <a:defRPr i="0" sz="2000" u="none" cap="none" strike="noStrike">
                <a:solidFill>
                  <a:srgbClr val="888888"/>
                </a:solidFill>
              </a:defRPr>
            </a:lvl9pPr>
          </a:lstStyle>
          <a:p/>
        </p:txBody>
      </p:sp>
      <p:sp>
        <p:nvSpPr>
          <p:cNvPr id="25" name="Google Shape;25;p3"/>
          <p:cNvSpPr txBox="1"/>
          <p:nvPr>
            <p:ph idx="10" type="dt"/>
          </p:nvPr>
        </p:nvSpPr>
        <p:spPr>
          <a:xfrm>
            <a:off x="830968" y="4750935"/>
            <a:ext cx="1843314"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6" name="Google Shape;26;p3"/>
          <p:cNvSpPr txBox="1"/>
          <p:nvPr>
            <p:ph idx="11" type="ftr"/>
          </p:nvPr>
        </p:nvSpPr>
        <p:spPr>
          <a:xfrm>
            <a:off x="3124200" y="4750935"/>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 name="Google Shape;27;p3"/>
          <p:cNvSpPr txBox="1"/>
          <p:nvPr>
            <p:ph idx="12" type="sldNum"/>
          </p:nvPr>
        </p:nvSpPr>
        <p:spPr>
          <a:xfrm>
            <a:off x="395536" y="4750935"/>
            <a:ext cx="37011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700" u="none" cap="none" strike="noStrike">
                <a:solidFill>
                  <a:srgbClr val="7F7F7F"/>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7F7F7F"/>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7F7F7F"/>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7F7F7F"/>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7F7F7F"/>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7F7F7F"/>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7F7F7F"/>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7F7F7F"/>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ast rubrik" type="titleOnly">
  <p:cSld name="TITLE_ONLY">
    <p:spTree>
      <p:nvGrpSpPr>
        <p:cNvPr id="28" name="Shape 28"/>
        <p:cNvGrpSpPr/>
        <p:nvPr/>
      </p:nvGrpSpPr>
      <p:grpSpPr>
        <a:xfrm>
          <a:off x="0" y="0"/>
          <a:ext cx="0" cy="0"/>
          <a:chOff x="0" y="0"/>
          <a:chExt cx="0" cy="0"/>
        </a:xfrm>
      </p:grpSpPr>
      <p:sp>
        <p:nvSpPr>
          <p:cNvPr id="29" name="Google Shape;29;p4"/>
          <p:cNvSpPr txBox="1"/>
          <p:nvPr>
            <p:ph type="title"/>
          </p:nvPr>
        </p:nvSpPr>
        <p:spPr>
          <a:xfrm>
            <a:off x="457200" y="400050"/>
            <a:ext cx="8229600" cy="8572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i="0" sz="3600" u="none" cap="none" strike="noStrike">
                <a:solidFill>
                  <a:schemeClr val="dk1"/>
                </a:solidFill>
              </a:defRPr>
            </a:lvl1pPr>
            <a:lvl2pPr lvl="1" marR="0" rtl="0" algn="l">
              <a:spcBef>
                <a:spcPts val="0"/>
              </a:spcBef>
              <a:spcAft>
                <a:spcPts val="0"/>
              </a:spcAft>
              <a:buSzPts val="1400"/>
              <a:buNone/>
              <a:defRPr b="0" i="0" sz="36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36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36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36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3600" u="none" cap="none" strike="noStrike">
                <a:solidFill>
                  <a:schemeClr val="lt1"/>
                </a:solidFill>
                <a:latin typeface="Arial Narrow"/>
                <a:ea typeface="Arial Narrow"/>
                <a:cs typeface="Arial Narrow"/>
                <a:sym typeface="Arial Narrow"/>
              </a:defRPr>
            </a:lvl9pPr>
          </a:lstStyle>
          <a:p/>
        </p:txBody>
      </p:sp>
      <p:sp>
        <p:nvSpPr>
          <p:cNvPr id="30" name="Google Shape;30;p4"/>
          <p:cNvSpPr txBox="1"/>
          <p:nvPr>
            <p:ph idx="10" type="dt"/>
          </p:nvPr>
        </p:nvSpPr>
        <p:spPr>
          <a:xfrm>
            <a:off x="830968" y="4750935"/>
            <a:ext cx="1843314"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4"/>
          <p:cNvSpPr txBox="1"/>
          <p:nvPr>
            <p:ph idx="11" type="ftr"/>
          </p:nvPr>
        </p:nvSpPr>
        <p:spPr>
          <a:xfrm>
            <a:off x="3124200" y="4750935"/>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2" name="Google Shape;32;p4"/>
          <p:cNvSpPr txBox="1"/>
          <p:nvPr>
            <p:ph idx="12" type="sldNum"/>
          </p:nvPr>
        </p:nvSpPr>
        <p:spPr>
          <a:xfrm>
            <a:off x="395536" y="4750935"/>
            <a:ext cx="37011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700" u="none" cap="none" strike="noStrike">
                <a:solidFill>
                  <a:srgbClr val="7F7F7F"/>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7F7F7F"/>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7F7F7F"/>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7F7F7F"/>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7F7F7F"/>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7F7F7F"/>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7F7F7F"/>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7F7F7F"/>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 name="Shape 33"/>
        <p:cNvGrpSpPr/>
        <p:nvPr/>
      </p:nvGrpSpPr>
      <p:grpSpPr>
        <a:xfrm>
          <a:off x="0" y="0"/>
          <a:ext cx="0" cy="0"/>
          <a:chOff x="0" y="0"/>
          <a:chExt cx="0" cy="0"/>
        </a:xfrm>
      </p:grpSpPr>
      <p:sp>
        <p:nvSpPr>
          <p:cNvPr id="34" name="Google Shape;34;p5"/>
          <p:cNvSpPr txBox="1"/>
          <p:nvPr>
            <p:ph idx="10" type="dt"/>
          </p:nvPr>
        </p:nvSpPr>
        <p:spPr>
          <a:xfrm>
            <a:off x="830968" y="4750935"/>
            <a:ext cx="1843314"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5"/>
          <p:cNvSpPr txBox="1"/>
          <p:nvPr>
            <p:ph idx="11" type="ftr"/>
          </p:nvPr>
        </p:nvSpPr>
        <p:spPr>
          <a:xfrm>
            <a:off x="3124200" y="4750935"/>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5"/>
          <p:cNvSpPr txBox="1"/>
          <p:nvPr>
            <p:ph idx="12" type="sldNum"/>
          </p:nvPr>
        </p:nvSpPr>
        <p:spPr>
          <a:xfrm>
            <a:off x="395536" y="4750935"/>
            <a:ext cx="37011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700" u="none" cap="none" strike="noStrike">
                <a:solidFill>
                  <a:srgbClr val="7F7F7F"/>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7F7F7F"/>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7F7F7F"/>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7F7F7F"/>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7F7F7F"/>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7F7F7F"/>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7F7F7F"/>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7F7F7F"/>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3046" y="952"/>
            <a:ext cx="9137906" cy="5141595"/>
          </a:xfrm>
          <a:prstGeom prst="rect">
            <a:avLst/>
          </a:prstGeom>
          <a:noFill/>
          <a:ln>
            <a:noFill/>
          </a:ln>
        </p:spPr>
      </p:pic>
      <p:sp>
        <p:nvSpPr>
          <p:cNvPr id="11" name="Google Shape;11;p1"/>
          <p:cNvSpPr txBox="1"/>
          <p:nvPr>
            <p:ph type="title"/>
          </p:nvPr>
        </p:nvSpPr>
        <p:spPr>
          <a:xfrm>
            <a:off x="457200" y="400050"/>
            <a:ext cx="8229600" cy="85725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i="0" sz="3600" u="none" cap="none" strike="noStrike">
                <a:solidFill>
                  <a:schemeClr val="dk1"/>
                </a:solidFill>
              </a:defRPr>
            </a:lvl1pPr>
            <a:lvl2pPr lvl="1" marR="0" rtl="0" algn="l">
              <a:spcBef>
                <a:spcPts val="0"/>
              </a:spcBef>
              <a:spcAft>
                <a:spcPts val="0"/>
              </a:spcAft>
              <a:buSzPts val="1400"/>
              <a:buNone/>
              <a:defRPr i="0" sz="3600" u="none" cap="none" strike="noStrike">
                <a:solidFill>
                  <a:schemeClr val="lt1"/>
                </a:solidFill>
              </a:defRPr>
            </a:lvl2pPr>
            <a:lvl3pPr lvl="2" marR="0" rtl="0" algn="l">
              <a:spcBef>
                <a:spcPts val="0"/>
              </a:spcBef>
              <a:spcAft>
                <a:spcPts val="0"/>
              </a:spcAft>
              <a:buSzPts val="1400"/>
              <a:buNone/>
              <a:defRPr i="0" sz="3600" u="none" cap="none" strike="noStrike">
                <a:solidFill>
                  <a:schemeClr val="lt1"/>
                </a:solidFill>
              </a:defRPr>
            </a:lvl3pPr>
            <a:lvl4pPr lvl="3" marR="0" rtl="0" algn="l">
              <a:spcBef>
                <a:spcPts val="0"/>
              </a:spcBef>
              <a:spcAft>
                <a:spcPts val="0"/>
              </a:spcAft>
              <a:buSzPts val="1400"/>
              <a:buNone/>
              <a:defRPr i="0" sz="3600" u="none" cap="none" strike="noStrike">
                <a:solidFill>
                  <a:schemeClr val="lt1"/>
                </a:solidFill>
              </a:defRPr>
            </a:lvl4pPr>
            <a:lvl5pPr lvl="4" marR="0" rtl="0" algn="l">
              <a:spcBef>
                <a:spcPts val="0"/>
              </a:spcBef>
              <a:spcAft>
                <a:spcPts val="0"/>
              </a:spcAft>
              <a:buSzPts val="1400"/>
              <a:buNone/>
              <a:defRPr i="0" sz="3600" u="none" cap="none" strike="noStrike">
                <a:solidFill>
                  <a:schemeClr val="lt1"/>
                </a:solidFill>
              </a:defRPr>
            </a:lvl5pPr>
            <a:lvl6pPr lvl="5" marR="0" rtl="0" algn="l">
              <a:spcBef>
                <a:spcPts val="0"/>
              </a:spcBef>
              <a:spcAft>
                <a:spcPts val="0"/>
              </a:spcAft>
              <a:buSzPts val="1400"/>
              <a:buNone/>
              <a:defRPr i="0" sz="3600" u="none" cap="none" strike="noStrike">
                <a:solidFill>
                  <a:schemeClr val="lt1"/>
                </a:solidFill>
              </a:defRPr>
            </a:lvl6pPr>
            <a:lvl7pPr lvl="6" marR="0" rtl="0" algn="l">
              <a:spcBef>
                <a:spcPts val="0"/>
              </a:spcBef>
              <a:spcAft>
                <a:spcPts val="0"/>
              </a:spcAft>
              <a:buSzPts val="1400"/>
              <a:buNone/>
              <a:defRPr i="0" sz="3600" u="none" cap="none" strike="noStrike">
                <a:solidFill>
                  <a:schemeClr val="lt1"/>
                </a:solidFill>
              </a:defRPr>
            </a:lvl7pPr>
            <a:lvl8pPr lvl="7" marR="0" rtl="0" algn="l">
              <a:spcBef>
                <a:spcPts val="0"/>
              </a:spcBef>
              <a:spcAft>
                <a:spcPts val="0"/>
              </a:spcAft>
              <a:buSzPts val="1400"/>
              <a:buNone/>
              <a:defRPr i="0" sz="3600" u="none" cap="none" strike="noStrike">
                <a:solidFill>
                  <a:schemeClr val="lt1"/>
                </a:solidFill>
              </a:defRPr>
            </a:lvl8pPr>
            <a:lvl9pPr lvl="8" marR="0" rtl="0" algn="l">
              <a:spcBef>
                <a:spcPts val="0"/>
              </a:spcBef>
              <a:spcAft>
                <a:spcPts val="0"/>
              </a:spcAft>
              <a:buSzPts val="1400"/>
              <a:buNone/>
              <a:defRPr i="0" sz="3600" u="none" cap="none" strike="noStrike">
                <a:solidFill>
                  <a:schemeClr val="lt1"/>
                </a:solidFill>
              </a:defRPr>
            </a:lvl9pPr>
          </a:lstStyle>
          <a:p/>
        </p:txBody>
      </p:sp>
      <p:sp>
        <p:nvSpPr>
          <p:cNvPr id="12" name="Google Shape;12;p1"/>
          <p:cNvSpPr txBox="1"/>
          <p:nvPr>
            <p:ph idx="1" type="body"/>
          </p:nvPr>
        </p:nvSpPr>
        <p:spPr>
          <a:xfrm>
            <a:off x="457200" y="1543050"/>
            <a:ext cx="8229600" cy="2871107"/>
          </a:xfrm>
          <a:prstGeom prst="rect">
            <a:avLst/>
          </a:prstGeom>
          <a:noFill/>
          <a:ln>
            <a:noFill/>
          </a:ln>
        </p:spPr>
        <p:txBody>
          <a:bodyPr anchorCtr="0" anchor="t" bIns="45700" lIns="91425" spcFirstLastPara="1" rIns="91425" wrap="square" tIns="45700"/>
          <a:lstStyle>
            <a:lvl1pPr indent="-348615" lvl="0" marL="457200" marR="0" rtl="0" algn="l">
              <a:spcBef>
                <a:spcPts val="420"/>
              </a:spcBef>
              <a:spcAft>
                <a:spcPts val="0"/>
              </a:spcAft>
              <a:buClr>
                <a:srgbClr val="E2041D"/>
              </a:buClr>
              <a:buSzPts val="1890"/>
              <a:buChar char="■"/>
              <a:defRPr i="0" sz="2100" u="none" cap="none" strike="noStrike">
                <a:solidFill>
                  <a:schemeClr val="dk1"/>
                </a:solidFill>
              </a:defRPr>
            </a:lvl1pPr>
            <a:lvl2pPr indent="-330200" lvl="1" marL="914400" marR="0" rtl="0" algn="l">
              <a:spcBef>
                <a:spcPts val="320"/>
              </a:spcBef>
              <a:spcAft>
                <a:spcPts val="0"/>
              </a:spcAft>
              <a:buClr>
                <a:schemeClr val="dk1"/>
              </a:buClr>
              <a:buSzPts val="1600"/>
              <a:buChar char="–"/>
              <a:defRPr i="0" sz="1600" u="none" cap="none" strike="noStrike">
                <a:solidFill>
                  <a:schemeClr val="dk1"/>
                </a:solidFill>
              </a:defRPr>
            </a:lvl2pPr>
            <a:lvl3pPr indent="-317500" lvl="2" marL="1371600" marR="0" rtl="0" algn="l">
              <a:spcBef>
                <a:spcPts val="280"/>
              </a:spcBef>
              <a:spcAft>
                <a:spcPts val="0"/>
              </a:spcAft>
              <a:buClr>
                <a:schemeClr val="dk1"/>
              </a:buClr>
              <a:buSzPts val="1400"/>
              <a:buChar char="•"/>
              <a:defRPr i="0" sz="1400" u="none" cap="none" strike="noStrike">
                <a:solidFill>
                  <a:schemeClr val="dk1"/>
                </a:solidFill>
              </a:defRPr>
            </a:lvl3pPr>
            <a:lvl4pPr indent="-298450" lvl="3" marL="1828800" marR="0" rtl="0" algn="l">
              <a:spcBef>
                <a:spcPts val="220"/>
              </a:spcBef>
              <a:spcAft>
                <a:spcPts val="0"/>
              </a:spcAft>
              <a:buClr>
                <a:schemeClr val="dk1"/>
              </a:buClr>
              <a:buSzPts val="1100"/>
              <a:buChar char="–"/>
              <a:defRPr i="0" sz="1100" u="none" cap="none" strike="noStrike">
                <a:solidFill>
                  <a:schemeClr val="dk1"/>
                </a:solidFill>
              </a:defRPr>
            </a:lvl4pPr>
            <a:lvl5pPr indent="-298450" lvl="4" marL="2286000" marR="0" rtl="0" algn="l">
              <a:spcBef>
                <a:spcPts val="220"/>
              </a:spcBef>
              <a:spcAft>
                <a:spcPts val="0"/>
              </a:spcAft>
              <a:buClr>
                <a:schemeClr val="dk1"/>
              </a:buClr>
              <a:buSzPts val="1100"/>
              <a:buChar char="»"/>
              <a:defRPr i="0" sz="1100" u="none" cap="none" strike="noStrike">
                <a:solidFill>
                  <a:schemeClr val="dk1"/>
                </a:solidFill>
              </a:defRPr>
            </a:lvl5pPr>
            <a:lvl6pPr indent="-355600" lvl="5" marL="2743200" marR="0" rtl="0" algn="l">
              <a:spcBef>
                <a:spcPts val="400"/>
              </a:spcBef>
              <a:spcAft>
                <a:spcPts val="0"/>
              </a:spcAft>
              <a:buClr>
                <a:schemeClr val="dk1"/>
              </a:buClr>
              <a:buSzPts val="2000"/>
              <a:buChar char="•"/>
              <a:defRPr i="0" sz="2000" u="none" cap="none" strike="noStrike">
                <a:solidFill>
                  <a:schemeClr val="dk1"/>
                </a:solidFill>
              </a:defRPr>
            </a:lvl6pPr>
            <a:lvl7pPr indent="-355600" lvl="6" marL="3200400" marR="0" rtl="0" algn="l">
              <a:spcBef>
                <a:spcPts val="400"/>
              </a:spcBef>
              <a:spcAft>
                <a:spcPts val="0"/>
              </a:spcAft>
              <a:buClr>
                <a:schemeClr val="dk1"/>
              </a:buClr>
              <a:buSzPts val="2000"/>
              <a:buChar char="•"/>
              <a:defRPr i="0" sz="2000" u="none" cap="none" strike="noStrike">
                <a:solidFill>
                  <a:schemeClr val="dk1"/>
                </a:solidFill>
              </a:defRPr>
            </a:lvl7pPr>
            <a:lvl8pPr indent="-355600" lvl="7" marL="3657600" marR="0" rtl="0" algn="l">
              <a:spcBef>
                <a:spcPts val="400"/>
              </a:spcBef>
              <a:spcAft>
                <a:spcPts val="0"/>
              </a:spcAft>
              <a:buClr>
                <a:schemeClr val="dk1"/>
              </a:buClr>
              <a:buSzPts val="2000"/>
              <a:buChar char="•"/>
              <a:defRPr i="0" sz="2000" u="none" cap="none" strike="noStrike">
                <a:solidFill>
                  <a:schemeClr val="dk1"/>
                </a:solidFill>
              </a:defRPr>
            </a:lvl8pPr>
            <a:lvl9pPr indent="-355600" lvl="8" marL="4114800" marR="0" rtl="0" algn="l">
              <a:spcBef>
                <a:spcPts val="400"/>
              </a:spcBef>
              <a:spcAft>
                <a:spcPts val="0"/>
              </a:spcAft>
              <a:buClr>
                <a:schemeClr val="dk1"/>
              </a:buClr>
              <a:buSzPts val="2000"/>
              <a:buChar char="•"/>
              <a:defRPr i="0" sz="2000" u="none" cap="none" strike="noStrike">
                <a:solidFill>
                  <a:schemeClr val="dk1"/>
                </a:solidFill>
              </a:defRPr>
            </a:lvl9pPr>
          </a:lstStyle>
          <a:p/>
        </p:txBody>
      </p:sp>
      <p:sp>
        <p:nvSpPr>
          <p:cNvPr id="13" name="Google Shape;13;p1"/>
          <p:cNvSpPr txBox="1"/>
          <p:nvPr>
            <p:ph idx="10" type="dt"/>
          </p:nvPr>
        </p:nvSpPr>
        <p:spPr>
          <a:xfrm>
            <a:off x="830968" y="4750935"/>
            <a:ext cx="1843314" cy="273844"/>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1" type="ftr"/>
          </p:nvPr>
        </p:nvSpPr>
        <p:spPr>
          <a:xfrm>
            <a:off x="3124200" y="4750935"/>
            <a:ext cx="2895600" cy="273844"/>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700" u="none" cap="none" strike="noStrike">
                <a:solidFill>
                  <a:srgbClr val="7F7F7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2" type="sldNum"/>
          </p:nvPr>
        </p:nvSpPr>
        <p:spPr>
          <a:xfrm>
            <a:off x="395536" y="4750935"/>
            <a:ext cx="370114"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700" u="none" cap="none" strike="noStrike">
                <a:solidFill>
                  <a:srgbClr val="7F7F7F"/>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7F7F7F"/>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7F7F7F"/>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7F7F7F"/>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7F7F7F"/>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7F7F7F"/>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7F7F7F"/>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7F7F7F"/>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en.wikipedia.org/wiki/Hungarian_notation" TargetMode="External"/><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4.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7.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en.wikipedia.org/wiki/Single_responsibility_principle" TargetMode="Externa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en.wikipedia.org/wiki/Single_responsibility_principle" TargetMode="External"/><Relationship Id="rId4" Type="http://schemas.openxmlformats.org/officeDocument/2006/relationships/hyperlink" Target="https://en.wikipedia.org/wiki/Dependency_inversion_principle" TargetMode="External"/><Relationship Id="rId5"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77.png"/><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hyperlink" Target="https://sourcemaking.com/refactoring" TargetMode="External"/><Relationship Id="rId4" Type="http://schemas.openxmlformats.org/officeDocument/2006/relationships/image" Target="../media/image94.png"/><Relationship Id="rId5"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9.png"/><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7.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2.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93.png"/><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9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0.png"/><Relationship Id="rId4" Type="http://schemas.openxmlformats.org/officeDocument/2006/relationships/hyperlink" Target="https://en.wikipedia.org/wiki/List_of_software_architecture_styles_and_pattern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02.png"/><Relationship Id="rId4" Type="http://schemas.openxmlformats.org/officeDocument/2006/relationships/image" Target="../media/image10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github.com/alexandr-efimov/sourse-code-quality" TargetMode="External"/><Relationship Id="rId4" Type="http://schemas.openxmlformats.org/officeDocument/2006/relationships/hyperlink" Target="https://www.amazon.com/Clean-Code-Handbook-Software-Craftsmanship/dp/0132350882" TargetMode="External"/><Relationship Id="rId11" Type="http://schemas.openxmlformats.org/officeDocument/2006/relationships/image" Target="../media/image106.png"/><Relationship Id="rId10" Type="http://schemas.openxmlformats.org/officeDocument/2006/relationships/image" Target="../media/image109.jpg"/><Relationship Id="rId9" Type="http://schemas.openxmlformats.org/officeDocument/2006/relationships/hyperlink" Target="https://sourcemaking.com/antipatterns" TargetMode="External"/><Relationship Id="rId5" Type="http://schemas.openxmlformats.org/officeDocument/2006/relationships/hyperlink" Target="https://gist.github.com/wojteklu/73c6914cc446146b8b533c0988cf8d29" TargetMode="External"/><Relationship Id="rId6" Type="http://schemas.openxmlformats.org/officeDocument/2006/relationships/hyperlink" Target="https://herbertograca.com/2016/09/03/clean-code-3-functions-by-robert-c-martin-uncle-bob/" TargetMode="External"/><Relationship Id="rId7" Type="http://schemas.openxmlformats.org/officeDocument/2006/relationships/hyperlink" Target="https://hashnode.com/post/objects-and-data-structures-how-to-use-them-wisely-to-write-clean-code-clean-code-summary-part-5-cizmnndan0008ss53kkxz8g2d" TargetMode="External"/><Relationship Id="rId8" Type="http://schemas.openxmlformats.org/officeDocument/2006/relationships/hyperlink" Target="https://en.wikipedia.org/wiki/Anti-pattern"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7.png"/><Relationship Id="rId4" Type="http://schemas.openxmlformats.org/officeDocument/2006/relationships/image" Target="../media/image91.png"/><Relationship Id="rId5" Type="http://schemas.openxmlformats.org/officeDocument/2006/relationships/image" Target="../media/image100.png"/><Relationship Id="rId6" Type="http://schemas.openxmlformats.org/officeDocument/2006/relationships/image" Target="../media/image99.png"/><Relationship Id="rId7"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Google Shape;41;p6"/>
          <p:cNvSpPr txBox="1"/>
          <p:nvPr/>
        </p:nvSpPr>
        <p:spPr>
          <a:xfrm>
            <a:off x="804725" y="183325"/>
            <a:ext cx="7688100" cy="60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sv-SE" sz="3600">
                <a:solidFill>
                  <a:srgbClr val="1A1A1A"/>
                </a:solidFill>
              </a:rPr>
              <a:t>Clean Code</a:t>
            </a:r>
            <a:endParaRPr b="1" sz="3600">
              <a:solidFill>
                <a:srgbClr val="1A1A1A"/>
              </a:solidFill>
            </a:endParaRPr>
          </a:p>
        </p:txBody>
      </p:sp>
      <p:sp>
        <p:nvSpPr>
          <p:cNvPr id="42" name="Google Shape;42;p6"/>
          <p:cNvSpPr txBox="1"/>
          <p:nvPr/>
        </p:nvSpPr>
        <p:spPr>
          <a:xfrm>
            <a:off x="6044825" y="3207350"/>
            <a:ext cx="2929500" cy="1424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sv-SE" sz="1800"/>
              <a:t>by </a:t>
            </a:r>
            <a:r>
              <a:rPr b="1" lang="sv-SE" sz="1800"/>
              <a:t>Alexandr</a:t>
            </a:r>
            <a:r>
              <a:rPr b="1" lang="sv-SE" sz="1800"/>
              <a:t> Efimov</a:t>
            </a:r>
            <a:endParaRPr b="1" sz="1800"/>
          </a:p>
          <a:p>
            <a:pPr indent="0" lvl="0" marL="0" rtl="0" algn="r">
              <a:lnSpc>
                <a:spcPct val="115000"/>
              </a:lnSpc>
              <a:spcBef>
                <a:spcPts val="1600"/>
              </a:spcBef>
              <a:spcAft>
                <a:spcPts val="0"/>
              </a:spcAft>
              <a:buNone/>
            </a:pPr>
            <a:r>
              <a:rPr lang="sv-SE" sz="1800"/>
              <a:t>November 2018</a:t>
            </a:r>
            <a:endParaRPr sz="1800"/>
          </a:p>
          <a:p>
            <a:pPr indent="0" lvl="0" marL="0" rtl="0" algn="r">
              <a:lnSpc>
                <a:spcPct val="115000"/>
              </a:lnSpc>
              <a:spcBef>
                <a:spcPts val="1600"/>
              </a:spcBef>
              <a:spcAft>
                <a:spcPts val="1600"/>
              </a:spcAft>
              <a:buNone/>
            </a:pPr>
            <a:r>
              <a:rPr lang="sv-SE" sz="1000"/>
              <a:t>skype: oleksandr.yefymov</a:t>
            </a:r>
            <a:endParaRPr sz="1000"/>
          </a:p>
        </p:txBody>
      </p:sp>
      <p:pic>
        <p:nvPicPr>
          <p:cNvPr id="43" name="Google Shape;43;p6"/>
          <p:cNvPicPr preferRelativeResize="0"/>
          <p:nvPr/>
        </p:nvPicPr>
        <p:blipFill>
          <a:blip r:embed="rId3">
            <a:alphaModFix/>
          </a:blip>
          <a:stretch>
            <a:fillRect/>
          </a:stretch>
        </p:blipFill>
        <p:spPr>
          <a:xfrm>
            <a:off x="0" y="1114925"/>
            <a:ext cx="5327375" cy="3968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5"/>
          <p:cNvPicPr preferRelativeResize="0"/>
          <p:nvPr/>
        </p:nvPicPr>
        <p:blipFill>
          <a:blip r:embed="rId3">
            <a:alphaModFix/>
          </a:blip>
          <a:stretch>
            <a:fillRect/>
          </a:stretch>
        </p:blipFill>
        <p:spPr>
          <a:xfrm>
            <a:off x="1679300" y="804375"/>
            <a:ext cx="6123951" cy="4219124"/>
          </a:xfrm>
          <a:prstGeom prst="rect">
            <a:avLst/>
          </a:prstGeom>
          <a:noFill/>
          <a:ln>
            <a:noFill/>
          </a:ln>
        </p:spPr>
      </p:pic>
      <p:sp>
        <p:nvSpPr>
          <p:cNvPr id="114" name="Google Shape;114;p15"/>
          <p:cNvSpPr txBox="1"/>
          <p:nvPr/>
        </p:nvSpPr>
        <p:spPr>
          <a:xfrm>
            <a:off x="0" y="0"/>
            <a:ext cx="91440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Why...</a:t>
            </a:r>
            <a:endParaRPr b="1" sz="3600">
              <a:solidFill>
                <a:srgbClr val="1A1A1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nvSpPr>
        <p:spPr>
          <a:xfrm>
            <a:off x="658825" y="9661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2600">
                <a:solidFill>
                  <a:srgbClr val="1A1A1A"/>
                </a:solidFill>
              </a:rPr>
              <a:t>Maintaining...</a:t>
            </a:r>
            <a:endParaRPr sz="2600">
              <a:solidFill>
                <a:srgbClr val="1A1A1A"/>
              </a:solidFill>
            </a:endParaRPr>
          </a:p>
        </p:txBody>
      </p:sp>
      <p:pic>
        <p:nvPicPr>
          <p:cNvPr id="120" name="Google Shape;120;p16"/>
          <p:cNvPicPr preferRelativeResize="0"/>
          <p:nvPr/>
        </p:nvPicPr>
        <p:blipFill>
          <a:blip r:embed="rId3">
            <a:alphaModFix/>
          </a:blip>
          <a:stretch>
            <a:fillRect/>
          </a:stretch>
        </p:blipFill>
        <p:spPr>
          <a:xfrm>
            <a:off x="3335600" y="906125"/>
            <a:ext cx="5682299" cy="3689525"/>
          </a:xfrm>
          <a:prstGeom prst="rect">
            <a:avLst/>
          </a:prstGeom>
          <a:noFill/>
          <a:ln>
            <a:noFill/>
          </a:ln>
        </p:spPr>
      </p:pic>
      <p:sp>
        <p:nvSpPr>
          <p:cNvPr id="121" name="Google Shape;121;p16"/>
          <p:cNvSpPr txBox="1"/>
          <p:nvPr/>
        </p:nvSpPr>
        <p:spPr>
          <a:xfrm>
            <a:off x="0" y="13437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sv-SE" sz="1300">
                <a:solidFill>
                  <a:srgbClr val="595959"/>
                </a:solidFill>
              </a:rPr>
              <a:t>Rule of Thumb</a:t>
            </a:r>
            <a:r>
              <a:rPr lang="sv-SE" sz="1300">
                <a:solidFill>
                  <a:srgbClr val="595959"/>
                </a:solidFill>
              </a:rPr>
              <a:t>: </a:t>
            </a:r>
            <a:endParaRPr sz="1300">
              <a:solidFill>
                <a:srgbClr val="595959"/>
              </a:solidFill>
            </a:endParaRPr>
          </a:p>
          <a:p>
            <a:pPr indent="457200" lvl="0" marL="0" rtl="0" algn="l">
              <a:lnSpc>
                <a:spcPct val="115000"/>
              </a:lnSpc>
              <a:spcBef>
                <a:spcPts val="1600"/>
              </a:spcBef>
              <a:spcAft>
                <a:spcPts val="0"/>
              </a:spcAft>
              <a:buNone/>
            </a:pPr>
            <a:r>
              <a:rPr lang="sv-SE" sz="1300">
                <a:solidFill>
                  <a:srgbClr val="595959"/>
                </a:solidFill>
              </a:rPr>
              <a:t>Imagine that the developer who comes after you is a homicidal maniac who knows where you live. </a:t>
            </a:r>
            <a:endParaRPr sz="1300">
              <a:solidFill>
                <a:srgbClr val="595959"/>
              </a:solidFill>
            </a:endParaRPr>
          </a:p>
          <a:p>
            <a:pPr indent="-311150" lvl="0" marL="457200" rtl="0" algn="l">
              <a:lnSpc>
                <a:spcPct val="115000"/>
              </a:lnSpc>
              <a:spcBef>
                <a:spcPts val="1600"/>
              </a:spcBef>
              <a:spcAft>
                <a:spcPts val="0"/>
              </a:spcAft>
              <a:buClr>
                <a:srgbClr val="595959"/>
              </a:buClr>
              <a:buSzPts val="1300"/>
              <a:buChar char="-"/>
            </a:pPr>
            <a:r>
              <a:rPr lang="sv-SE" sz="1300">
                <a:solidFill>
                  <a:srgbClr val="595959"/>
                </a:solidFill>
              </a:rPr>
              <a:t>Unknown</a:t>
            </a:r>
            <a:endParaRPr sz="1300">
              <a:solidFill>
                <a:srgbClr val="595959"/>
              </a:solidFill>
            </a:endParaRPr>
          </a:p>
        </p:txBody>
      </p:sp>
      <p:sp>
        <p:nvSpPr>
          <p:cNvPr id="122" name="Google Shape;122;p16"/>
          <p:cNvSpPr txBox="1"/>
          <p:nvPr/>
        </p:nvSpPr>
        <p:spPr>
          <a:xfrm>
            <a:off x="944950" y="12735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Why...</a:t>
            </a:r>
            <a:endParaRPr b="1" sz="3600">
              <a:solidFill>
                <a:srgbClr val="1A1A1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7"/>
          <p:cNvSpPr txBox="1"/>
          <p:nvPr/>
        </p:nvSpPr>
        <p:spPr>
          <a:xfrm>
            <a:off x="727650" y="17320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We get the </a:t>
            </a:r>
            <a:r>
              <a:rPr b="1" lang="sv-SE" sz="2600">
                <a:solidFill>
                  <a:srgbClr val="1A1A1A"/>
                </a:solidFill>
              </a:rPr>
              <a:t>Why </a:t>
            </a:r>
            <a:r>
              <a:rPr lang="sv-SE" sz="2600">
                <a:solidFill>
                  <a:srgbClr val="1A1A1A"/>
                </a:solidFill>
              </a:rPr>
              <a:t>reasons, so...what is next?</a:t>
            </a:r>
            <a:endParaRPr sz="2600">
              <a:solidFill>
                <a:srgbClr val="1A1A1A"/>
              </a:solidFill>
            </a:endParaRPr>
          </a:p>
        </p:txBody>
      </p:sp>
      <p:pic>
        <p:nvPicPr>
          <p:cNvPr id="128" name="Google Shape;128;p17"/>
          <p:cNvPicPr preferRelativeResize="0"/>
          <p:nvPr/>
        </p:nvPicPr>
        <p:blipFill>
          <a:blip r:embed="rId3">
            <a:alphaModFix/>
          </a:blip>
          <a:stretch>
            <a:fillRect/>
          </a:stretch>
        </p:blipFill>
        <p:spPr>
          <a:xfrm>
            <a:off x="2343498" y="1419225"/>
            <a:ext cx="4457014" cy="3370599"/>
          </a:xfrm>
          <a:prstGeom prst="rect">
            <a:avLst/>
          </a:prstGeom>
          <a:noFill/>
          <a:ln>
            <a:noFill/>
          </a:ln>
        </p:spPr>
      </p:pic>
      <p:sp>
        <p:nvSpPr>
          <p:cNvPr id="129" name="Google Shape;129;p17"/>
          <p:cNvSpPr txBox="1"/>
          <p:nvPr/>
        </p:nvSpPr>
        <p:spPr>
          <a:xfrm>
            <a:off x="1168200" y="747438"/>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sv-SE" sz="2600">
                <a:solidFill>
                  <a:srgbClr val="1A1A1A"/>
                </a:solidFill>
              </a:rPr>
              <a:t>...Next is - </a:t>
            </a:r>
            <a:r>
              <a:rPr b="1" lang="sv-SE" sz="2600">
                <a:solidFill>
                  <a:srgbClr val="1A1A1A"/>
                </a:solidFill>
              </a:rPr>
              <a:t>How </a:t>
            </a:r>
            <a:r>
              <a:rPr lang="sv-SE" sz="2600">
                <a:solidFill>
                  <a:srgbClr val="1A1A1A"/>
                </a:solidFill>
              </a:rPr>
              <a:t>to write clean code.</a:t>
            </a:r>
            <a:endParaRPr sz="2600">
              <a:solidFill>
                <a:srgbClr val="1A1A1A"/>
              </a:solidFill>
            </a:endParaRPr>
          </a:p>
          <a:p>
            <a:pPr indent="0" lvl="0" marL="0" rtl="0" algn="l">
              <a:spcBef>
                <a:spcPts val="0"/>
              </a:spcBef>
              <a:spcAft>
                <a:spcPts val="0"/>
              </a:spcAft>
              <a:buNone/>
            </a:pPr>
            <a:r>
              <a:t/>
            </a:r>
            <a:endParaRPr sz="2600">
              <a:solidFill>
                <a:srgbClr val="1A1A1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8"/>
          <p:cNvSpPr txBox="1"/>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sv-SE" sz="1300">
                <a:solidFill>
                  <a:srgbClr val="595959"/>
                </a:solidFill>
                <a:latin typeface="Lato"/>
                <a:ea typeface="Lato"/>
                <a:cs typeface="Lato"/>
                <a:sym typeface="Lato"/>
              </a:rPr>
              <a:t> </a:t>
            </a:r>
            <a:endParaRPr sz="1300">
              <a:solidFill>
                <a:srgbClr val="595959"/>
              </a:solidFill>
              <a:latin typeface="Lato"/>
              <a:ea typeface="Lato"/>
              <a:cs typeface="Lato"/>
              <a:sym typeface="Lato"/>
            </a:endParaRPr>
          </a:p>
        </p:txBody>
      </p:sp>
      <p:sp>
        <p:nvSpPr>
          <p:cNvPr id="135" name="Google Shape;135;p18"/>
          <p:cNvSpPr txBox="1"/>
          <p:nvPr/>
        </p:nvSpPr>
        <p:spPr>
          <a:xfrm>
            <a:off x="587375" y="1046325"/>
            <a:ext cx="7830900" cy="32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2600">
                <a:solidFill>
                  <a:srgbClr val="1A1A1A"/>
                </a:solidFill>
              </a:rPr>
              <a:t>Practices &amp; Principles:</a:t>
            </a:r>
            <a:endParaRPr sz="2600">
              <a:solidFill>
                <a:srgbClr val="1A1A1A"/>
              </a:solidFill>
            </a:endParaRPr>
          </a:p>
          <a:p>
            <a:pPr indent="-317500" lvl="0" marL="457200" rtl="0" algn="l">
              <a:lnSpc>
                <a:spcPct val="115000"/>
              </a:lnSpc>
              <a:spcBef>
                <a:spcPts val="1600"/>
              </a:spcBef>
              <a:spcAft>
                <a:spcPts val="0"/>
              </a:spcAft>
              <a:buClr>
                <a:srgbClr val="1A1A1A"/>
              </a:buClr>
              <a:buSzPts val="1400"/>
              <a:buChar char="●"/>
            </a:pPr>
            <a:r>
              <a:rPr lang="sv-SE">
                <a:solidFill>
                  <a:srgbClr val="1A1A1A"/>
                </a:solidFill>
              </a:rPr>
              <a:t>Naming</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Functions</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Comments</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Formatting</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Classes &amp; Objects</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Refactoring</a:t>
            </a:r>
            <a:endParaRPr>
              <a:solidFill>
                <a:srgbClr val="1A1A1A"/>
              </a:solidFill>
            </a:endParaRPr>
          </a:p>
          <a:p>
            <a:pPr indent="-317500" lvl="0" marL="457200" rtl="0" algn="l">
              <a:lnSpc>
                <a:spcPct val="115000"/>
              </a:lnSpc>
              <a:spcBef>
                <a:spcPts val="0"/>
              </a:spcBef>
              <a:spcAft>
                <a:spcPts val="0"/>
              </a:spcAft>
              <a:buClr>
                <a:srgbClr val="1A1A1A"/>
              </a:buClr>
              <a:buSzPts val="1400"/>
              <a:buChar char="●"/>
            </a:pPr>
            <a:r>
              <a:rPr lang="sv-SE">
                <a:solidFill>
                  <a:srgbClr val="1A1A1A"/>
                </a:solidFill>
              </a:rPr>
              <a:t>Patterns &amp; </a:t>
            </a:r>
            <a:r>
              <a:rPr lang="sv-SE">
                <a:solidFill>
                  <a:srgbClr val="1A1A1A"/>
                </a:solidFill>
              </a:rPr>
              <a:t>Antipatterns </a:t>
            </a:r>
            <a:endParaRPr>
              <a:solidFill>
                <a:srgbClr val="1A1A1A"/>
              </a:solidFill>
            </a:endParaRPr>
          </a:p>
        </p:txBody>
      </p:sp>
      <p:sp>
        <p:nvSpPr>
          <p:cNvPr id="136" name="Google Shape;136;p18"/>
          <p:cNvSpPr txBox="1"/>
          <p:nvPr/>
        </p:nvSpPr>
        <p:spPr>
          <a:xfrm>
            <a:off x="944950" y="12735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a:t>
            </a:r>
            <a:r>
              <a:rPr lang="sv-SE" sz="3600"/>
              <a:t>to write clean code?</a:t>
            </a:r>
            <a:endParaRPr sz="3600"/>
          </a:p>
          <a:p>
            <a:pPr indent="0" lvl="0" marL="0" rtl="0" algn="l">
              <a:spcBef>
                <a:spcPts val="0"/>
              </a:spcBef>
              <a:spcAft>
                <a:spcPts val="0"/>
              </a:spcAft>
              <a:buNone/>
            </a:pPr>
            <a:r>
              <a:t/>
            </a:r>
            <a:endParaRPr b="1" sz="3600">
              <a:solidFill>
                <a:srgbClr val="1A1A1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pic>
        <p:nvPicPr>
          <p:cNvPr id="142" name="Google Shape;142;p19"/>
          <p:cNvPicPr preferRelativeResize="0"/>
          <p:nvPr/>
        </p:nvPicPr>
        <p:blipFill>
          <a:blip r:embed="rId3">
            <a:alphaModFix/>
          </a:blip>
          <a:stretch>
            <a:fillRect/>
          </a:stretch>
        </p:blipFill>
        <p:spPr>
          <a:xfrm>
            <a:off x="3624950" y="624000"/>
            <a:ext cx="5519049" cy="3884400"/>
          </a:xfrm>
          <a:prstGeom prst="rect">
            <a:avLst/>
          </a:prstGeom>
          <a:noFill/>
          <a:ln>
            <a:noFill/>
          </a:ln>
        </p:spPr>
      </p:pic>
      <p:sp>
        <p:nvSpPr>
          <p:cNvPr id="143" name="Google Shape;143;p19"/>
          <p:cNvSpPr txBox="1"/>
          <p:nvPr/>
        </p:nvSpPr>
        <p:spPr>
          <a:xfrm>
            <a:off x="382075" y="997350"/>
            <a:ext cx="3000000" cy="19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We name and name and name. </a:t>
            </a:r>
            <a:endParaRPr/>
          </a:p>
          <a:p>
            <a:pPr indent="0" lvl="0" marL="0" rtl="0" algn="l">
              <a:spcBef>
                <a:spcPts val="0"/>
              </a:spcBef>
              <a:spcAft>
                <a:spcPts val="0"/>
              </a:spcAft>
              <a:buNone/>
            </a:pPr>
            <a:r>
              <a:t/>
            </a:r>
            <a:endParaRPr/>
          </a:p>
          <a:p>
            <a:pPr indent="0" lvl="0" marL="0" rtl="0" algn="l">
              <a:spcBef>
                <a:spcPts val="0"/>
              </a:spcBef>
              <a:spcAft>
                <a:spcPts val="0"/>
              </a:spcAft>
              <a:buNone/>
            </a:pPr>
            <a:r>
              <a:rPr lang="sv-SE"/>
              <a:t>Because we do so much of it, we’d better do it well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0"/>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149" name="Google Shape;149;p20"/>
          <p:cNvSpPr txBox="1"/>
          <p:nvPr/>
        </p:nvSpPr>
        <p:spPr>
          <a:xfrm>
            <a:off x="727650" y="535200"/>
            <a:ext cx="7688700" cy="18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300"/>
              <a:t>The name of a variable / function / class / interface / package / module / project should answer all the big questions. It should tell you:</a:t>
            </a:r>
            <a:endParaRPr sz="1300"/>
          </a:p>
          <a:p>
            <a:pPr indent="-311150" lvl="0" marL="457200" rtl="0" algn="l">
              <a:lnSpc>
                <a:spcPct val="115000"/>
              </a:lnSpc>
              <a:spcBef>
                <a:spcPts val="1600"/>
              </a:spcBef>
              <a:spcAft>
                <a:spcPts val="0"/>
              </a:spcAft>
              <a:buSzPts val="1300"/>
              <a:buChar char="●"/>
            </a:pPr>
            <a:r>
              <a:rPr b="1" lang="sv-SE" sz="1300"/>
              <a:t>why </a:t>
            </a:r>
            <a:r>
              <a:rPr lang="sv-SE" sz="1300"/>
              <a:t>it exists</a:t>
            </a:r>
            <a:endParaRPr sz="1300"/>
          </a:p>
          <a:p>
            <a:pPr indent="-311150" lvl="0" marL="457200" rtl="0" algn="l">
              <a:lnSpc>
                <a:spcPct val="115000"/>
              </a:lnSpc>
              <a:spcBef>
                <a:spcPts val="0"/>
              </a:spcBef>
              <a:spcAft>
                <a:spcPts val="0"/>
              </a:spcAft>
              <a:buSzPts val="1300"/>
              <a:buChar char="●"/>
            </a:pPr>
            <a:r>
              <a:rPr b="1" lang="sv-SE" sz="1300"/>
              <a:t>what </a:t>
            </a:r>
            <a:r>
              <a:rPr lang="sv-SE" sz="1300"/>
              <a:t>it does</a:t>
            </a:r>
            <a:endParaRPr sz="1300"/>
          </a:p>
          <a:p>
            <a:pPr indent="-311150" lvl="0" marL="457200" rtl="0" algn="l">
              <a:lnSpc>
                <a:spcPct val="115000"/>
              </a:lnSpc>
              <a:spcBef>
                <a:spcPts val="0"/>
              </a:spcBef>
              <a:spcAft>
                <a:spcPts val="0"/>
              </a:spcAft>
              <a:buSzPts val="1300"/>
              <a:buChar char="●"/>
            </a:pPr>
            <a:r>
              <a:rPr b="1" lang="sv-SE" sz="1300"/>
              <a:t>how </a:t>
            </a:r>
            <a:r>
              <a:rPr lang="sv-SE" sz="1300"/>
              <a:t>it is used</a:t>
            </a:r>
            <a:endParaRPr sz="1300"/>
          </a:p>
          <a:p>
            <a:pPr indent="0" lvl="0" marL="0" rtl="0" algn="l">
              <a:lnSpc>
                <a:spcPct val="115000"/>
              </a:lnSpc>
              <a:spcBef>
                <a:spcPts val="1600"/>
              </a:spcBef>
              <a:spcAft>
                <a:spcPts val="0"/>
              </a:spcAft>
              <a:buNone/>
            </a:pPr>
            <a:r>
              <a:rPr lang="sv-SE" sz="1300"/>
              <a:t> If a name requires a comment, then the name does not reveal its intent.  </a:t>
            </a:r>
            <a:endParaRPr sz="1300"/>
          </a:p>
          <a:p>
            <a:pPr indent="0" lvl="0" marL="0" rtl="0" algn="l">
              <a:lnSpc>
                <a:spcPct val="115000"/>
              </a:lnSpc>
              <a:spcBef>
                <a:spcPts val="1600"/>
              </a:spcBef>
              <a:spcAft>
                <a:spcPts val="1600"/>
              </a:spcAft>
              <a:buNone/>
            </a:pPr>
            <a:r>
              <a:t/>
            </a:r>
            <a:endParaRPr sz="1300">
              <a:solidFill>
                <a:srgbClr val="595959"/>
              </a:solidFill>
            </a:endParaRPr>
          </a:p>
        </p:txBody>
      </p:sp>
      <p:pic>
        <p:nvPicPr>
          <p:cNvPr id="150" name="Google Shape;150;p20"/>
          <p:cNvPicPr preferRelativeResize="0"/>
          <p:nvPr/>
        </p:nvPicPr>
        <p:blipFill>
          <a:blip r:embed="rId3">
            <a:alphaModFix/>
          </a:blip>
          <a:stretch>
            <a:fillRect/>
          </a:stretch>
        </p:blipFill>
        <p:spPr>
          <a:xfrm>
            <a:off x="1254400" y="2800025"/>
            <a:ext cx="6593101" cy="205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nvSpPr>
        <p:spPr>
          <a:xfrm>
            <a:off x="-146950" y="1367525"/>
            <a:ext cx="3977700" cy="5352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1600"/>
              </a:spcAft>
              <a:buNone/>
            </a:pPr>
            <a:r>
              <a:rPr b="1" lang="sv-SE" sz="1300">
                <a:solidFill>
                  <a:srgbClr val="595959"/>
                </a:solidFill>
              </a:rPr>
              <a:t>1.	</a:t>
            </a:r>
            <a:r>
              <a:rPr b="1" lang="sv-SE" sz="1300">
                <a:solidFill>
                  <a:srgbClr val="595959"/>
                </a:solidFill>
              </a:rPr>
              <a:t>Use intention revealing names</a:t>
            </a:r>
            <a:endParaRPr b="1" sz="2600">
              <a:solidFill>
                <a:srgbClr val="1A1A1A"/>
              </a:solidFill>
            </a:endParaRPr>
          </a:p>
        </p:txBody>
      </p:sp>
      <p:pic>
        <p:nvPicPr>
          <p:cNvPr id="156" name="Google Shape;156;p21"/>
          <p:cNvPicPr preferRelativeResize="0"/>
          <p:nvPr/>
        </p:nvPicPr>
        <p:blipFill>
          <a:blip r:embed="rId3">
            <a:alphaModFix/>
          </a:blip>
          <a:stretch>
            <a:fillRect/>
          </a:stretch>
        </p:blipFill>
        <p:spPr>
          <a:xfrm>
            <a:off x="4216489" y="749600"/>
            <a:ext cx="2828287" cy="1771062"/>
          </a:xfrm>
          <a:prstGeom prst="rect">
            <a:avLst/>
          </a:prstGeom>
          <a:noFill/>
          <a:ln>
            <a:noFill/>
          </a:ln>
        </p:spPr>
      </p:pic>
      <p:sp>
        <p:nvSpPr>
          <p:cNvPr id="157" name="Google Shape;157;p21"/>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158" name="Google Shape;158;p21"/>
          <p:cNvSpPr txBox="1"/>
          <p:nvPr/>
        </p:nvSpPr>
        <p:spPr>
          <a:xfrm>
            <a:off x="-146950" y="2983225"/>
            <a:ext cx="3977700" cy="5352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1600"/>
              </a:spcAft>
              <a:buNone/>
            </a:pPr>
            <a:r>
              <a:rPr b="1" lang="sv-SE" sz="1300">
                <a:solidFill>
                  <a:srgbClr val="595959"/>
                </a:solidFill>
              </a:rPr>
              <a:t>2</a:t>
            </a:r>
            <a:r>
              <a:rPr b="1" lang="sv-SE" sz="1300">
                <a:solidFill>
                  <a:srgbClr val="595959"/>
                </a:solidFill>
              </a:rPr>
              <a:t>.	Use </a:t>
            </a:r>
            <a:r>
              <a:rPr b="1" lang="sv-SE" sz="1300">
                <a:solidFill>
                  <a:srgbClr val="595959"/>
                </a:solidFill>
              </a:rPr>
              <a:t>pronounceable</a:t>
            </a:r>
            <a:r>
              <a:rPr b="1" lang="sv-SE" sz="1300">
                <a:solidFill>
                  <a:srgbClr val="595959"/>
                </a:solidFill>
              </a:rPr>
              <a:t> names</a:t>
            </a:r>
            <a:endParaRPr b="1" sz="2600">
              <a:solidFill>
                <a:srgbClr val="1A1A1A"/>
              </a:solidFill>
            </a:endParaRPr>
          </a:p>
        </p:txBody>
      </p:sp>
      <p:pic>
        <p:nvPicPr>
          <p:cNvPr id="159" name="Google Shape;159;p21"/>
          <p:cNvPicPr preferRelativeResize="0"/>
          <p:nvPr/>
        </p:nvPicPr>
        <p:blipFill>
          <a:blip r:embed="rId4">
            <a:alphaModFix/>
          </a:blip>
          <a:stretch>
            <a:fillRect/>
          </a:stretch>
        </p:blipFill>
        <p:spPr>
          <a:xfrm>
            <a:off x="1716301" y="3835475"/>
            <a:ext cx="1549550" cy="1093724"/>
          </a:xfrm>
          <a:prstGeom prst="rect">
            <a:avLst/>
          </a:prstGeom>
          <a:noFill/>
          <a:ln>
            <a:noFill/>
          </a:ln>
        </p:spPr>
      </p:pic>
      <p:pic>
        <p:nvPicPr>
          <p:cNvPr id="160" name="Google Shape;160;p21"/>
          <p:cNvPicPr preferRelativeResize="0"/>
          <p:nvPr/>
        </p:nvPicPr>
        <p:blipFill>
          <a:blip r:embed="rId5">
            <a:alphaModFix/>
          </a:blip>
          <a:stretch>
            <a:fillRect/>
          </a:stretch>
        </p:blipFill>
        <p:spPr>
          <a:xfrm>
            <a:off x="4216500" y="2735058"/>
            <a:ext cx="3061625" cy="23075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nvSpPr>
        <p:spPr>
          <a:xfrm>
            <a:off x="415675" y="714200"/>
            <a:ext cx="7688700" cy="535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b="1" lang="sv-SE" sz="1300">
                <a:solidFill>
                  <a:srgbClr val="595959"/>
                </a:solidFill>
              </a:rPr>
              <a:t>3</a:t>
            </a:r>
            <a:r>
              <a:rPr b="1" lang="sv-SE" sz="1300">
                <a:solidFill>
                  <a:srgbClr val="595959"/>
                </a:solidFill>
              </a:rPr>
              <a:t>.	 Use searchable names.  </a:t>
            </a:r>
            <a:r>
              <a:rPr lang="sv-SE" sz="1300">
                <a:solidFill>
                  <a:srgbClr val="595959"/>
                </a:solidFill>
              </a:rPr>
              <a:t>Avoid acronyms, missing </a:t>
            </a:r>
            <a:r>
              <a:rPr lang="sv-SE" sz="1300">
                <a:solidFill>
                  <a:srgbClr val="595959"/>
                </a:solidFill>
              </a:rPr>
              <a:t>letters, magic numbers/strings</a:t>
            </a:r>
            <a:endParaRPr sz="2600">
              <a:solidFill>
                <a:srgbClr val="1A1A1A"/>
              </a:solidFill>
            </a:endParaRPr>
          </a:p>
        </p:txBody>
      </p:sp>
      <p:sp>
        <p:nvSpPr>
          <p:cNvPr id="167" name="Google Shape;167;p22"/>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pic>
        <p:nvPicPr>
          <p:cNvPr id="168" name="Google Shape;168;p22"/>
          <p:cNvPicPr preferRelativeResize="0"/>
          <p:nvPr/>
        </p:nvPicPr>
        <p:blipFill>
          <a:blip r:embed="rId3">
            <a:alphaModFix/>
          </a:blip>
          <a:stretch>
            <a:fillRect/>
          </a:stretch>
        </p:blipFill>
        <p:spPr>
          <a:xfrm>
            <a:off x="1214850" y="1107125"/>
            <a:ext cx="6749126" cy="2285775"/>
          </a:xfrm>
          <a:prstGeom prst="rect">
            <a:avLst/>
          </a:prstGeom>
          <a:noFill/>
          <a:ln>
            <a:noFill/>
          </a:ln>
        </p:spPr>
      </p:pic>
      <p:pic>
        <p:nvPicPr>
          <p:cNvPr id="169" name="Google Shape;169;p22"/>
          <p:cNvPicPr preferRelativeResize="0"/>
          <p:nvPr/>
        </p:nvPicPr>
        <p:blipFill>
          <a:blip r:embed="rId4">
            <a:alphaModFix/>
          </a:blip>
          <a:stretch>
            <a:fillRect/>
          </a:stretch>
        </p:blipFill>
        <p:spPr>
          <a:xfrm>
            <a:off x="2156713" y="3564900"/>
            <a:ext cx="4550019" cy="1445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3"/>
          <p:cNvPicPr preferRelativeResize="0"/>
          <p:nvPr/>
        </p:nvPicPr>
        <p:blipFill>
          <a:blip r:embed="rId3">
            <a:alphaModFix/>
          </a:blip>
          <a:stretch>
            <a:fillRect/>
          </a:stretch>
        </p:blipFill>
        <p:spPr>
          <a:xfrm>
            <a:off x="4962100" y="1108525"/>
            <a:ext cx="3810000" cy="2266950"/>
          </a:xfrm>
          <a:prstGeom prst="rect">
            <a:avLst/>
          </a:prstGeom>
          <a:noFill/>
          <a:ln>
            <a:noFill/>
          </a:ln>
        </p:spPr>
      </p:pic>
      <p:sp>
        <p:nvSpPr>
          <p:cNvPr id="175" name="Google Shape;175;p23"/>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176" name="Google Shape;176;p23"/>
          <p:cNvSpPr txBox="1"/>
          <p:nvPr/>
        </p:nvSpPr>
        <p:spPr>
          <a:xfrm>
            <a:off x="415675" y="714200"/>
            <a:ext cx="7688700" cy="535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sv-SE" sz="1300">
                <a:solidFill>
                  <a:srgbClr val="595959"/>
                </a:solidFill>
              </a:rPr>
              <a:t>4</a:t>
            </a:r>
            <a:r>
              <a:rPr b="1" lang="sv-SE" sz="1300">
                <a:solidFill>
                  <a:srgbClr val="595959"/>
                </a:solidFill>
              </a:rPr>
              <a:t>.	Be consistent.  </a:t>
            </a:r>
            <a:r>
              <a:rPr lang="sv-SE" sz="1300">
                <a:solidFill>
                  <a:srgbClr val="595959"/>
                </a:solidFill>
              </a:rPr>
              <a:t>Pick one word per concept across whole project</a:t>
            </a:r>
            <a:endParaRPr sz="1300">
              <a:solidFill>
                <a:srgbClr val="595959"/>
              </a:solidFill>
            </a:endParaRPr>
          </a:p>
          <a:p>
            <a:pPr indent="0" lvl="0" marL="457200" rtl="0" algn="l">
              <a:lnSpc>
                <a:spcPct val="115000"/>
              </a:lnSpc>
              <a:spcBef>
                <a:spcPts val="1600"/>
              </a:spcBef>
              <a:spcAft>
                <a:spcPts val="1600"/>
              </a:spcAft>
              <a:buNone/>
            </a:pPr>
            <a:r>
              <a:t/>
            </a:r>
            <a:endParaRPr b="1" sz="1300">
              <a:solidFill>
                <a:srgbClr val="595959"/>
              </a:solidFill>
            </a:endParaRPr>
          </a:p>
        </p:txBody>
      </p:sp>
      <p:sp>
        <p:nvSpPr>
          <p:cNvPr id="177" name="Google Shape;177;p23"/>
          <p:cNvSpPr txBox="1"/>
          <p:nvPr/>
        </p:nvSpPr>
        <p:spPr>
          <a:xfrm>
            <a:off x="871700" y="2106175"/>
            <a:ext cx="39573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a:solidFill>
                  <a:schemeClr val="dk1"/>
                </a:solidFill>
              </a:rPr>
              <a:t>If you use </a:t>
            </a:r>
            <a:r>
              <a:rPr i="1" lang="sv-SE" sz="1200">
                <a:solidFill>
                  <a:schemeClr val="dk1"/>
                </a:solidFill>
              </a:rPr>
              <a:t>get</a:t>
            </a:r>
            <a:r>
              <a:rPr lang="sv-SE" sz="1200">
                <a:solidFill>
                  <a:schemeClr val="dk1"/>
                </a:solidFill>
              </a:rPr>
              <a:t> don’t then use </a:t>
            </a:r>
            <a:r>
              <a:rPr i="1" lang="sv-SE" sz="1200">
                <a:solidFill>
                  <a:schemeClr val="dk1"/>
                </a:solidFill>
              </a:rPr>
              <a:t>fetch</a:t>
            </a:r>
            <a:r>
              <a:rPr lang="sv-SE" sz="1200">
                <a:solidFill>
                  <a:schemeClr val="dk1"/>
                </a:solidFill>
              </a:rPr>
              <a:t>, </a:t>
            </a:r>
            <a:r>
              <a:rPr i="1" lang="sv-SE" sz="1200">
                <a:solidFill>
                  <a:schemeClr val="dk1"/>
                </a:solidFill>
              </a:rPr>
              <a:t>retrieve</a:t>
            </a:r>
            <a:r>
              <a:rPr lang="sv-SE" sz="1200">
                <a:solidFill>
                  <a:schemeClr val="dk1"/>
                </a:solidFill>
              </a:rPr>
              <a:t> or </a:t>
            </a:r>
            <a:r>
              <a:rPr i="1" lang="sv-SE" sz="1200">
                <a:solidFill>
                  <a:schemeClr val="dk1"/>
                </a:solidFill>
              </a:rPr>
              <a:t>obtain</a:t>
            </a:r>
            <a:r>
              <a:rPr lang="sv-SE" sz="1200">
                <a:solidFill>
                  <a:schemeClr val="dk1"/>
                </a:solidFill>
              </a:rPr>
              <a:t> unless doesn’t have different concept. Be consistent in the names given to variables, methods, classes etc.</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sv-SE" sz="1200">
                <a:solidFill>
                  <a:schemeClr val="dk1"/>
                </a:solidFill>
              </a:rPr>
              <a:t>When new developers are in team, guide them with project naming conventions (for that convention of course should be present) and be </a:t>
            </a:r>
            <a:r>
              <a:rPr lang="sv-SE" sz="1200">
                <a:solidFill>
                  <a:schemeClr val="dk1"/>
                </a:solidFill>
              </a:rPr>
              <a:t>strict</a:t>
            </a:r>
            <a:r>
              <a:rPr lang="sv-SE" sz="1200">
                <a:solidFill>
                  <a:schemeClr val="dk1"/>
                </a:solidFill>
              </a:rPr>
              <a:t> with that during code review</a:t>
            </a:r>
            <a:endParaRPr sz="12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184" name="Google Shape;184;p24"/>
          <p:cNvSpPr txBox="1"/>
          <p:nvPr/>
        </p:nvSpPr>
        <p:spPr>
          <a:xfrm>
            <a:off x="415675" y="714200"/>
            <a:ext cx="7688700" cy="1276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sv-SE" sz="1300">
                <a:solidFill>
                  <a:srgbClr val="595959"/>
                </a:solidFill>
              </a:rPr>
              <a:t>5</a:t>
            </a:r>
            <a:r>
              <a:rPr b="1" lang="sv-SE" sz="1300">
                <a:solidFill>
                  <a:srgbClr val="595959"/>
                </a:solidFill>
              </a:rPr>
              <a:t>.	Avoid encodings.</a:t>
            </a:r>
            <a:endParaRPr b="1" sz="1300">
              <a:solidFill>
                <a:srgbClr val="595959"/>
              </a:solidFill>
            </a:endParaRPr>
          </a:p>
          <a:p>
            <a:pPr indent="-304800" lvl="0" marL="914400" rtl="0" algn="l">
              <a:spcBef>
                <a:spcPts val="1600"/>
              </a:spcBef>
              <a:spcAft>
                <a:spcPts val="0"/>
              </a:spcAft>
              <a:buSzPts val="1200"/>
              <a:buChar char="●"/>
            </a:pPr>
            <a:r>
              <a:rPr lang="sv-SE" sz="1300"/>
              <a:t>Types types in names</a:t>
            </a:r>
            <a:endParaRPr sz="1200"/>
          </a:p>
          <a:p>
            <a:pPr indent="-304800" lvl="0" marL="914400" rtl="0" algn="l">
              <a:spcBef>
                <a:spcPts val="0"/>
              </a:spcBef>
              <a:spcAft>
                <a:spcPts val="0"/>
              </a:spcAft>
              <a:buSzPts val="1200"/>
              <a:buChar char="●"/>
            </a:pPr>
            <a:r>
              <a:rPr lang="sv-SE" sz="1200"/>
              <a:t>Hungarian Notation (</a:t>
            </a:r>
            <a:r>
              <a:rPr lang="sv-SE" sz="1200" u="sng">
                <a:solidFill>
                  <a:schemeClr val="hlink"/>
                </a:solidFill>
                <a:hlinkClick r:id="rId3"/>
              </a:rPr>
              <a:t>Wiki</a:t>
            </a:r>
            <a:r>
              <a:rPr lang="sv-SE" sz="1200">
                <a:solidFill>
                  <a:schemeClr val="dk1"/>
                </a:solidFill>
              </a:rPr>
              <a:t>)</a:t>
            </a:r>
            <a:endParaRPr b="1" sz="1300"/>
          </a:p>
        </p:txBody>
      </p:sp>
      <p:pic>
        <p:nvPicPr>
          <p:cNvPr id="185" name="Google Shape;185;p24"/>
          <p:cNvPicPr preferRelativeResize="0"/>
          <p:nvPr/>
        </p:nvPicPr>
        <p:blipFill>
          <a:blip r:embed="rId4">
            <a:alphaModFix/>
          </a:blip>
          <a:stretch>
            <a:fillRect/>
          </a:stretch>
        </p:blipFill>
        <p:spPr>
          <a:xfrm>
            <a:off x="5363425" y="1954413"/>
            <a:ext cx="2571750" cy="981075"/>
          </a:xfrm>
          <a:prstGeom prst="rect">
            <a:avLst/>
          </a:prstGeom>
          <a:noFill/>
          <a:ln>
            <a:noFill/>
          </a:ln>
        </p:spPr>
      </p:pic>
      <p:pic>
        <p:nvPicPr>
          <p:cNvPr id="186" name="Google Shape;186;p24"/>
          <p:cNvPicPr preferRelativeResize="0"/>
          <p:nvPr/>
        </p:nvPicPr>
        <p:blipFill>
          <a:blip r:embed="rId5">
            <a:alphaModFix/>
          </a:blip>
          <a:stretch>
            <a:fillRect/>
          </a:stretch>
        </p:blipFill>
        <p:spPr>
          <a:xfrm>
            <a:off x="1246550" y="2041900"/>
            <a:ext cx="2694903" cy="806100"/>
          </a:xfrm>
          <a:prstGeom prst="rect">
            <a:avLst/>
          </a:prstGeom>
          <a:noFill/>
          <a:ln>
            <a:noFill/>
          </a:ln>
        </p:spPr>
      </p:pic>
      <p:sp>
        <p:nvSpPr>
          <p:cNvPr id="187" name="Google Shape;187;p24"/>
          <p:cNvSpPr txBox="1"/>
          <p:nvPr/>
        </p:nvSpPr>
        <p:spPr>
          <a:xfrm>
            <a:off x="4378200" y="2287050"/>
            <a:ext cx="387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vs</a:t>
            </a:r>
            <a:endParaRPr/>
          </a:p>
        </p:txBody>
      </p:sp>
      <p:pic>
        <p:nvPicPr>
          <p:cNvPr id="188" name="Google Shape;188;p24"/>
          <p:cNvPicPr preferRelativeResize="0"/>
          <p:nvPr/>
        </p:nvPicPr>
        <p:blipFill>
          <a:blip r:embed="rId6">
            <a:alphaModFix/>
          </a:blip>
          <a:stretch>
            <a:fillRect/>
          </a:stretch>
        </p:blipFill>
        <p:spPr>
          <a:xfrm>
            <a:off x="5363413" y="3772913"/>
            <a:ext cx="2124075" cy="1000125"/>
          </a:xfrm>
          <a:prstGeom prst="rect">
            <a:avLst/>
          </a:prstGeom>
          <a:noFill/>
          <a:ln>
            <a:noFill/>
          </a:ln>
        </p:spPr>
      </p:pic>
      <p:pic>
        <p:nvPicPr>
          <p:cNvPr id="189" name="Google Shape;189;p24"/>
          <p:cNvPicPr preferRelativeResize="0"/>
          <p:nvPr/>
        </p:nvPicPr>
        <p:blipFill>
          <a:blip r:embed="rId7">
            <a:alphaModFix/>
          </a:blip>
          <a:stretch>
            <a:fillRect/>
          </a:stretch>
        </p:blipFill>
        <p:spPr>
          <a:xfrm>
            <a:off x="1255725" y="3772927"/>
            <a:ext cx="2676525" cy="1000125"/>
          </a:xfrm>
          <a:prstGeom prst="rect">
            <a:avLst/>
          </a:prstGeom>
          <a:noFill/>
          <a:ln>
            <a:noFill/>
          </a:ln>
        </p:spPr>
      </p:pic>
      <p:sp>
        <p:nvSpPr>
          <p:cNvPr id="190" name="Google Shape;190;p24"/>
          <p:cNvSpPr txBox="1"/>
          <p:nvPr/>
        </p:nvSpPr>
        <p:spPr>
          <a:xfrm>
            <a:off x="4378188" y="3988275"/>
            <a:ext cx="387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vs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7"/>
          <p:cNvSpPr txBox="1"/>
          <p:nvPr/>
        </p:nvSpPr>
        <p:spPr>
          <a:xfrm>
            <a:off x="727950" y="0"/>
            <a:ext cx="7688100" cy="8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3600"/>
              <a:t>Agenda &amp; Topics</a:t>
            </a:r>
            <a:endParaRPr sz="3600"/>
          </a:p>
        </p:txBody>
      </p:sp>
      <p:sp>
        <p:nvSpPr>
          <p:cNvPr id="49" name="Google Shape;49;p7"/>
          <p:cNvSpPr txBox="1"/>
          <p:nvPr/>
        </p:nvSpPr>
        <p:spPr>
          <a:xfrm>
            <a:off x="729625" y="761600"/>
            <a:ext cx="7688100" cy="4305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Clr>
                <a:srgbClr val="000000"/>
              </a:buClr>
              <a:buSzPts val="1600"/>
              <a:buFont typeface="Arial"/>
              <a:buChar char="●"/>
            </a:pPr>
            <a:r>
              <a:rPr lang="sv-SE" sz="1600"/>
              <a:t>What </a:t>
            </a:r>
            <a:r>
              <a:rPr lang="sv-SE" sz="1600"/>
              <a:t>is clean code</a:t>
            </a:r>
            <a:endParaRPr sz="1600"/>
          </a:p>
          <a:p>
            <a:pPr indent="-330200" lvl="0" marL="457200" rtl="0" algn="l">
              <a:spcBef>
                <a:spcPts val="0"/>
              </a:spcBef>
              <a:spcAft>
                <a:spcPts val="0"/>
              </a:spcAft>
              <a:buClr>
                <a:srgbClr val="000000"/>
              </a:buClr>
              <a:buSzPts val="1600"/>
              <a:buFont typeface="Arial"/>
              <a:buChar char="●"/>
            </a:pPr>
            <a:r>
              <a:rPr lang="sv-SE" sz="1600"/>
              <a:t>How to measure code quality</a:t>
            </a:r>
            <a:endParaRPr sz="1600"/>
          </a:p>
          <a:p>
            <a:pPr indent="-330200" lvl="0" marL="457200" rtl="0" algn="l">
              <a:spcBef>
                <a:spcPts val="0"/>
              </a:spcBef>
              <a:spcAft>
                <a:spcPts val="0"/>
              </a:spcAft>
              <a:buClr>
                <a:srgbClr val="000000"/>
              </a:buClr>
              <a:buSzPts val="1600"/>
              <a:buFont typeface="Arial"/>
              <a:buChar char="●"/>
            </a:pPr>
            <a:r>
              <a:rPr lang="sv-SE" sz="1600"/>
              <a:t>Why to write clean code</a:t>
            </a:r>
            <a:endParaRPr sz="1600"/>
          </a:p>
          <a:p>
            <a:pPr indent="-330200" lvl="0" marL="457200" rtl="0" algn="l">
              <a:spcBef>
                <a:spcPts val="0"/>
              </a:spcBef>
              <a:spcAft>
                <a:spcPts val="0"/>
              </a:spcAft>
              <a:buClr>
                <a:srgbClr val="000000"/>
              </a:buClr>
              <a:buSzPts val="1600"/>
              <a:buFont typeface="Arial"/>
              <a:buChar char="●"/>
            </a:pPr>
            <a:r>
              <a:rPr lang="sv-SE" sz="1600"/>
              <a:t>How to write clean code</a:t>
            </a:r>
            <a:endParaRPr sz="1600"/>
          </a:p>
          <a:p>
            <a:pPr indent="-330200" lvl="1" marL="914400" marR="0" rtl="0" algn="l">
              <a:lnSpc>
                <a:spcPct val="100000"/>
              </a:lnSpc>
              <a:spcBef>
                <a:spcPts val="0"/>
              </a:spcBef>
              <a:spcAft>
                <a:spcPts val="0"/>
              </a:spcAft>
              <a:buClr>
                <a:srgbClr val="000000"/>
              </a:buClr>
              <a:buSzPts val="1600"/>
              <a:buFont typeface="Arial"/>
              <a:buChar char="○"/>
            </a:pPr>
            <a:r>
              <a:rPr lang="sv-SE" sz="1600"/>
              <a:t>Principles &amp; Practices</a:t>
            </a:r>
            <a:endParaRPr sz="1600"/>
          </a:p>
          <a:p>
            <a:pPr indent="-330200" lvl="2" marL="1371600" rtl="0" algn="l">
              <a:spcBef>
                <a:spcPts val="0"/>
              </a:spcBef>
              <a:spcAft>
                <a:spcPts val="0"/>
              </a:spcAft>
              <a:buClr>
                <a:srgbClr val="000000"/>
              </a:buClr>
              <a:buSzPts val="1600"/>
              <a:buFont typeface="Arial"/>
              <a:buChar char="■"/>
            </a:pPr>
            <a:r>
              <a:rPr lang="sv-SE" sz="1600"/>
              <a:t>naming</a:t>
            </a:r>
            <a:endParaRPr sz="1600"/>
          </a:p>
          <a:p>
            <a:pPr indent="-330200" lvl="2" marL="1371600" rtl="0" algn="l">
              <a:spcBef>
                <a:spcPts val="0"/>
              </a:spcBef>
              <a:spcAft>
                <a:spcPts val="0"/>
              </a:spcAft>
              <a:buClr>
                <a:srgbClr val="000000"/>
              </a:buClr>
              <a:buSzPts val="1600"/>
              <a:buFont typeface="Arial"/>
              <a:buChar char="■"/>
            </a:pPr>
            <a:r>
              <a:rPr lang="sv-SE" sz="1600"/>
              <a:t>functions</a:t>
            </a:r>
            <a:endParaRPr sz="1600"/>
          </a:p>
          <a:p>
            <a:pPr indent="-330200" lvl="2" marL="1371600" rtl="0" algn="l">
              <a:spcBef>
                <a:spcPts val="0"/>
              </a:spcBef>
              <a:spcAft>
                <a:spcPts val="0"/>
              </a:spcAft>
              <a:buClr>
                <a:srgbClr val="000000"/>
              </a:buClr>
              <a:buSzPts val="1600"/>
              <a:buFont typeface="Arial"/>
              <a:buChar char="■"/>
            </a:pPr>
            <a:r>
              <a:rPr lang="sv-SE" sz="1600"/>
              <a:t>comments</a:t>
            </a:r>
            <a:endParaRPr sz="1600"/>
          </a:p>
          <a:p>
            <a:pPr indent="-330200" lvl="2" marL="1371600" rtl="0" algn="l">
              <a:spcBef>
                <a:spcPts val="0"/>
              </a:spcBef>
              <a:spcAft>
                <a:spcPts val="0"/>
              </a:spcAft>
              <a:buClr>
                <a:srgbClr val="000000"/>
              </a:buClr>
              <a:buSzPts val="1600"/>
              <a:buFont typeface="Arial"/>
              <a:buChar char="■"/>
            </a:pPr>
            <a:r>
              <a:rPr lang="sv-SE" sz="1600"/>
              <a:t>formatting</a:t>
            </a:r>
            <a:endParaRPr sz="1600"/>
          </a:p>
          <a:p>
            <a:pPr indent="-330200" lvl="2" marL="1371600" rtl="0" algn="l">
              <a:spcBef>
                <a:spcPts val="0"/>
              </a:spcBef>
              <a:spcAft>
                <a:spcPts val="0"/>
              </a:spcAft>
              <a:buClr>
                <a:srgbClr val="000000"/>
              </a:buClr>
              <a:buSzPts val="1600"/>
              <a:buFont typeface="Arial"/>
              <a:buChar char="■"/>
            </a:pPr>
            <a:r>
              <a:rPr lang="sv-SE" sz="1600"/>
              <a:t>classes &amp; objects</a:t>
            </a:r>
            <a:endParaRPr sz="1600"/>
          </a:p>
          <a:p>
            <a:pPr indent="-330200" lvl="1" marL="914400" rtl="0" algn="l">
              <a:spcBef>
                <a:spcPts val="0"/>
              </a:spcBef>
              <a:spcAft>
                <a:spcPts val="0"/>
              </a:spcAft>
              <a:buClr>
                <a:srgbClr val="000000"/>
              </a:buClr>
              <a:buSzPts val="1600"/>
              <a:buFont typeface="Arial"/>
              <a:buChar char="○"/>
            </a:pPr>
            <a:r>
              <a:rPr lang="sv-SE" sz="1600"/>
              <a:t>Refactoring</a:t>
            </a:r>
            <a:endParaRPr sz="1600"/>
          </a:p>
          <a:p>
            <a:pPr indent="-330200" lvl="1" marL="914400" rtl="0" algn="l">
              <a:spcBef>
                <a:spcPts val="0"/>
              </a:spcBef>
              <a:spcAft>
                <a:spcPts val="0"/>
              </a:spcAft>
              <a:buClr>
                <a:srgbClr val="595959"/>
              </a:buClr>
              <a:buSzPts val="1600"/>
              <a:buFont typeface="Lato"/>
              <a:buChar char="○"/>
            </a:pPr>
            <a:r>
              <a:rPr lang="sv-SE" sz="1600">
                <a:solidFill>
                  <a:schemeClr val="dk1"/>
                </a:solidFill>
              </a:rPr>
              <a:t>Static code analyzers</a:t>
            </a:r>
            <a:endParaRPr sz="1600"/>
          </a:p>
          <a:p>
            <a:pPr indent="-330200" lvl="1" marL="914400" rtl="0" algn="l">
              <a:spcBef>
                <a:spcPts val="0"/>
              </a:spcBef>
              <a:spcAft>
                <a:spcPts val="0"/>
              </a:spcAft>
              <a:buClr>
                <a:srgbClr val="000000"/>
              </a:buClr>
              <a:buSzPts val="1600"/>
              <a:buFont typeface="Arial"/>
              <a:buChar char="○"/>
            </a:pPr>
            <a:r>
              <a:rPr lang="sv-SE" sz="1600"/>
              <a:t>Patterns &amp; </a:t>
            </a:r>
            <a:r>
              <a:rPr lang="sv-SE" sz="1600"/>
              <a:t>Antipatterns</a:t>
            </a:r>
            <a:endParaRPr sz="1600"/>
          </a:p>
          <a:p>
            <a:pPr indent="-330200" lvl="0" marL="457200" rtl="0" algn="l">
              <a:spcBef>
                <a:spcPts val="0"/>
              </a:spcBef>
              <a:spcAft>
                <a:spcPts val="0"/>
              </a:spcAft>
              <a:buClr>
                <a:srgbClr val="000000"/>
              </a:buClr>
              <a:buSzPts val="1600"/>
              <a:buFont typeface="Arial"/>
              <a:buChar char="●"/>
            </a:pPr>
            <a:r>
              <a:rPr lang="sv-SE" sz="1600"/>
              <a:t>What is next</a:t>
            </a:r>
            <a:endParaRPr sz="1600"/>
          </a:p>
          <a:p>
            <a:pPr indent="-330200" lvl="0" marL="457200" rtl="0" algn="l">
              <a:spcBef>
                <a:spcPts val="0"/>
              </a:spcBef>
              <a:spcAft>
                <a:spcPts val="0"/>
              </a:spcAft>
              <a:buClr>
                <a:srgbClr val="000000"/>
              </a:buClr>
              <a:buSzPts val="1600"/>
              <a:buFont typeface="Arial"/>
              <a:buChar char="●"/>
            </a:pPr>
            <a:r>
              <a:rPr lang="sv-SE" sz="1600"/>
              <a:t>Q &amp; A</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5"/>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197" name="Google Shape;197;p25"/>
          <p:cNvSpPr txBox="1"/>
          <p:nvPr/>
        </p:nvSpPr>
        <p:spPr>
          <a:xfrm>
            <a:off x="415675" y="535200"/>
            <a:ext cx="7688700" cy="535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sv-SE" sz="1300">
                <a:solidFill>
                  <a:srgbClr val="595959"/>
                </a:solidFill>
              </a:rPr>
              <a:t>5.	Avoid grammatical errors, typos.</a:t>
            </a:r>
            <a:endParaRPr b="1" sz="1300">
              <a:solidFill>
                <a:srgbClr val="595959"/>
              </a:solidFill>
            </a:endParaRPr>
          </a:p>
          <a:p>
            <a:pPr indent="0" lvl="0" marL="914400" rtl="0" algn="l">
              <a:spcBef>
                <a:spcPts val="1600"/>
              </a:spcBef>
              <a:spcAft>
                <a:spcPts val="0"/>
              </a:spcAft>
              <a:buNone/>
            </a:pPr>
            <a:r>
              <a:t/>
            </a:r>
            <a:endParaRPr b="1" sz="1300"/>
          </a:p>
        </p:txBody>
      </p:sp>
      <p:pic>
        <p:nvPicPr>
          <p:cNvPr id="198" name="Google Shape;198;p25"/>
          <p:cNvPicPr preferRelativeResize="0"/>
          <p:nvPr/>
        </p:nvPicPr>
        <p:blipFill>
          <a:blip r:embed="rId3">
            <a:alphaModFix/>
          </a:blip>
          <a:stretch>
            <a:fillRect/>
          </a:stretch>
        </p:blipFill>
        <p:spPr>
          <a:xfrm>
            <a:off x="1196025" y="1183600"/>
            <a:ext cx="4519700" cy="1827599"/>
          </a:xfrm>
          <a:prstGeom prst="rect">
            <a:avLst/>
          </a:prstGeom>
          <a:noFill/>
          <a:ln>
            <a:noFill/>
          </a:ln>
        </p:spPr>
      </p:pic>
      <p:pic>
        <p:nvPicPr>
          <p:cNvPr id="199" name="Google Shape;199;p25"/>
          <p:cNvPicPr preferRelativeResize="0"/>
          <p:nvPr/>
        </p:nvPicPr>
        <p:blipFill>
          <a:blip r:embed="rId4">
            <a:alphaModFix/>
          </a:blip>
          <a:stretch>
            <a:fillRect/>
          </a:stretch>
        </p:blipFill>
        <p:spPr>
          <a:xfrm>
            <a:off x="6537150" y="211275"/>
            <a:ext cx="2276455" cy="2847700"/>
          </a:xfrm>
          <a:prstGeom prst="rect">
            <a:avLst/>
          </a:prstGeom>
          <a:noFill/>
          <a:ln>
            <a:noFill/>
          </a:ln>
        </p:spPr>
      </p:pic>
      <p:sp>
        <p:nvSpPr>
          <p:cNvPr id="200" name="Google Shape;200;p25"/>
          <p:cNvSpPr txBox="1"/>
          <p:nvPr/>
        </p:nvSpPr>
        <p:spPr>
          <a:xfrm>
            <a:off x="6867600" y="3319475"/>
            <a:ext cx="2276400" cy="34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solidFill>
                  <a:schemeClr val="dk1"/>
                </a:solidFill>
              </a:rPr>
              <a:t>Mariner 1, 1962 year</a:t>
            </a:r>
            <a:endParaRPr/>
          </a:p>
        </p:txBody>
      </p:sp>
      <p:pic>
        <p:nvPicPr>
          <p:cNvPr id="201" name="Google Shape;201;p25"/>
          <p:cNvPicPr preferRelativeResize="0"/>
          <p:nvPr/>
        </p:nvPicPr>
        <p:blipFill>
          <a:blip r:embed="rId5">
            <a:alphaModFix/>
          </a:blip>
          <a:stretch>
            <a:fillRect/>
          </a:stretch>
        </p:blipFill>
        <p:spPr>
          <a:xfrm>
            <a:off x="2098637" y="3011200"/>
            <a:ext cx="2714472" cy="253125"/>
          </a:xfrm>
          <a:prstGeom prst="rect">
            <a:avLst/>
          </a:prstGeom>
          <a:noFill/>
          <a:ln>
            <a:noFill/>
          </a:ln>
        </p:spPr>
      </p:pic>
      <p:pic>
        <p:nvPicPr>
          <p:cNvPr id="202" name="Google Shape;202;p25"/>
          <p:cNvPicPr preferRelativeResize="0"/>
          <p:nvPr/>
        </p:nvPicPr>
        <p:blipFill>
          <a:blip r:embed="rId6">
            <a:alphaModFix/>
          </a:blip>
          <a:stretch>
            <a:fillRect/>
          </a:stretch>
        </p:blipFill>
        <p:spPr>
          <a:xfrm>
            <a:off x="1148750" y="3659588"/>
            <a:ext cx="2276400" cy="14388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6"/>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209" name="Google Shape;209;p26"/>
          <p:cNvSpPr txBox="1"/>
          <p:nvPr/>
        </p:nvSpPr>
        <p:spPr>
          <a:xfrm>
            <a:off x="762875" y="828425"/>
            <a:ext cx="8161800" cy="235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sv-SE"/>
              <a:t>Class Names</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lang="sv-SE">
                <a:solidFill>
                  <a:schemeClr val="dk1"/>
                </a:solidFill>
              </a:rPr>
              <a:t>Classes and objects should have </a:t>
            </a:r>
            <a:r>
              <a:rPr b="1" lang="sv-SE">
                <a:solidFill>
                  <a:schemeClr val="dk1"/>
                </a:solidFill>
              </a:rPr>
              <a:t>noun or noun phrase</a:t>
            </a:r>
            <a:r>
              <a:rPr lang="sv-SE">
                <a:solidFill>
                  <a:schemeClr val="dk1"/>
                </a:solidFill>
              </a:rPr>
              <a:t> names like </a:t>
            </a:r>
            <a:r>
              <a:rPr i="1" lang="sv-SE">
                <a:solidFill>
                  <a:schemeClr val="dk1"/>
                </a:solidFill>
              </a:rPr>
              <a:t>Customer, WikiPage, Account</a:t>
            </a:r>
            <a:r>
              <a:rPr lang="sv-SE">
                <a:solidFill>
                  <a:schemeClr val="dk1"/>
                </a:solidFill>
              </a:rPr>
              <a:t>, and </a:t>
            </a:r>
            <a:r>
              <a:rPr i="1" lang="sv-SE">
                <a:solidFill>
                  <a:schemeClr val="dk1"/>
                </a:solidFill>
              </a:rPr>
              <a:t>AddressParser</a:t>
            </a:r>
            <a:r>
              <a:rPr lang="sv-SE">
                <a:solidFill>
                  <a:schemeClr val="dk1"/>
                </a:solidFill>
              </a:rPr>
              <a:t>. Avoid words like </a:t>
            </a:r>
            <a:r>
              <a:rPr i="1" lang="sv-SE">
                <a:solidFill>
                  <a:schemeClr val="dk1"/>
                </a:solidFill>
              </a:rPr>
              <a:t>Manager, Processor, Data, or Info</a:t>
            </a:r>
            <a:r>
              <a:rPr lang="sv-SE">
                <a:solidFill>
                  <a:schemeClr val="dk1"/>
                </a:solidFill>
              </a:rPr>
              <a:t> in the name of a class. A class name should not be a verb.</a:t>
            </a:r>
            <a:r>
              <a:rPr b="1" lang="sv-SE"/>
              <a:t> </a:t>
            </a:r>
            <a:endParaRPr b="1"/>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b="1" lang="sv-SE"/>
              <a:t>Functions</a:t>
            </a:r>
            <a:endParaRPr b="1"/>
          </a:p>
          <a:p>
            <a:pPr indent="0" lvl="0" marL="0" rtl="0" algn="l">
              <a:lnSpc>
                <a:spcPct val="115000"/>
              </a:lnSpc>
              <a:spcBef>
                <a:spcPts val="0"/>
              </a:spcBef>
              <a:spcAft>
                <a:spcPts val="0"/>
              </a:spcAft>
              <a:buNone/>
            </a:pPr>
            <a:r>
              <a:rPr b="1" lang="sv-SE"/>
              <a:t>Verb </a:t>
            </a:r>
            <a:r>
              <a:rPr lang="sv-SE"/>
              <a:t>with clear intention - save/find/contains etc.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7"/>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pic>
        <p:nvPicPr>
          <p:cNvPr id="216" name="Google Shape;216;p27"/>
          <p:cNvPicPr preferRelativeResize="0"/>
          <p:nvPr/>
        </p:nvPicPr>
        <p:blipFill>
          <a:blip r:embed="rId3">
            <a:alphaModFix/>
          </a:blip>
          <a:stretch>
            <a:fillRect/>
          </a:stretch>
        </p:blipFill>
        <p:spPr>
          <a:xfrm>
            <a:off x="1117703" y="1171550"/>
            <a:ext cx="8026296" cy="1959575"/>
          </a:xfrm>
          <a:prstGeom prst="rect">
            <a:avLst/>
          </a:prstGeom>
          <a:noFill/>
          <a:ln>
            <a:noFill/>
          </a:ln>
        </p:spPr>
      </p:pic>
      <p:pic>
        <p:nvPicPr>
          <p:cNvPr id="217" name="Google Shape;217;p27"/>
          <p:cNvPicPr preferRelativeResize="0"/>
          <p:nvPr/>
        </p:nvPicPr>
        <p:blipFill>
          <a:blip r:embed="rId4">
            <a:alphaModFix/>
          </a:blip>
          <a:stretch>
            <a:fillRect/>
          </a:stretch>
        </p:blipFill>
        <p:spPr>
          <a:xfrm>
            <a:off x="1117700" y="3498675"/>
            <a:ext cx="2777750" cy="1033975"/>
          </a:xfrm>
          <a:prstGeom prst="rect">
            <a:avLst/>
          </a:prstGeom>
          <a:noFill/>
          <a:ln>
            <a:noFill/>
          </a:ln>
        </p:spPr>
      </p:pic>
      <p:sp>
        <p:nvSpPr>
          <p:cNvPr id="218" name="Google Shape;218;p27"/>
          <p:cNvSpPr txBox="1"/>
          <p:nvPr/>
        </p:nvSpPr>
        <p:spPr>
          <a:xfrm>
            <a:off x="1270500" y="567969"/>
            <a:ext cx="64971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Why it is important...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sv-SE" sz="2600">
                <a:solidFill>
                  <a:srgbClr val="1A1A1A"/>
                </a:solidFill>
              </a:rPr>
              <a:t>Naming...</a:t>
            </a:r>
            <a:endParaRPr sz="2600">
              <a:solidFill>
                <a:srgbClr val="1A1A1A"/>
              </a:solidFill>
            </a:endParaRPr>
          </a:p>
        </p:txBody>
      </p:sp>
      <p:sp>
        <p:nvSpPr>
          <p:cNvPr id="225" name="Google Shape;225;p28"/>
          <p:cNvSpPr txBox="1"/>
          <p:nvPr/>
        </p:nvSpPr>
        <p:spPr>
          <a:xfrm>
            <a:off x="1270500" y="567969"/>
            <a:ext cx="64971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And it is important everywhere, in git commits also</a:t>
            </a:r>
            <a:endParaRPr/>
          </a:p>
        </p:txBody>
      </p:sp>
      <p:pic>
        <p:nvPicPr>
          <p:cNvPr id="226" name="Google Shape;226;p28"/>
          <p:cNvPicPr preferRelativeResize="0"/>
          <p:nvPr/>
        </p:nvPicPr>
        <p:blipFill>
          <a:blip r:embed="rId3">
            <a:alphaModFix/>
          </a:blip>
          <a:stretch>
            <a:fillRect/>
          </a:stretch>
        </p:blipFill>
        <p:spPr>
          <a:xfrm>
            <a:off x="213525" y="935750"/>
            <a:ext cx="3787632" cy="2081001"/>
          </a:xfrm>
          <a:prstGeom prst="rect">
            <a:avLst/>
          </a:prstGeom>
          <a:noFill/>
          <a:ln>
            <a:noFill/>
          </a:ln>
        </p:spPr>
      </p:pic>
      <p:pic>
        <p:nvPicPr>
          <p:cNvPr id="227" name="Google Shape;227;p28"/>
          <p:cNvPicPr preferRelativeResize="0"/>
          <p:nvPr/>
        </p:nvPicPr>
        <p:blipFill>
          <a:blip r:embed="rId4">
            <a:alphaModFix/>
          </a:blip>
          <a:stretch>
            <a:fillRect/>
          </a:stretch>
        </p:blipFill>
        <p:spPr>
          <a:xfrm>
            <a:off x="4109700" y="1174875"/>
            <a:ext cx="4836324" cy="1309525"/>
          </a:xfrm>
          <a:prstGeom prst="rect">
            <a:avLst/>
          </a:prstGeom>
          <a:noFill/>
          <a:ln>
            <a:noFill/>
          </a:ln>
        </p:spPr>
      </p:pic>
      <p:pic>
        <p:nvPicPr>
          <p:cNvPr id="228" name="Google Shape;228;p28"/>
          <p:cNvPicPr preferRelativeResize="0"/>
          <p:nvPr/>
        </p:nvPicPr>
        <p:blipFill>
          <a:blip r:embed="rId5">
            <a:alphaModFix/>
          </a:blip>
          <a:stretch>
            <a:fillRect/>
          </a:stretch>
        </p:blipFill>
        <p:spPr>
          <a:xfrm>
            <a:off x="4109700" y="3524700"/>
            <a:ext cx="3909849" cy="898075"/>
          </a:xfrm>
          <a:prstGeom prst="rect">
            <a:avLst/>
          </a:prstGeom>
          <a:noFill/>
          <a:ln>
            <a:noFill/>
          </a:ln>
        </p:spPr>
      </p:pic>
      <p:sp>
        <p:nvSpPr>
          <p:cNvPr id="229" name="Google Shape;229;p28"/>
          <p:cNvSpPr txBox="1"/>
          <p:nvPr/>
        </p:nvSpPr>
        <p:spPr>
          <a:xfrm>
            <a:off x="3483175" y="3689038"/>
            <a:ext cx="387600" cy="5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vs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9"/>
          <p:cNvSpPr txBox="1"/>
          <p:nvPr/>
        </p:nvSpPr>
        <p:spPr>
          <a:xfrm>
            <a:off x="727650" y="1355775"/>
            <a:ext cx="7688700" cy="3348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Arial"/>
              <a:buChar char="●"/>
            </a:pPr>
            <a:r>
              <a:rPr lang="sv-SE"/>
              <a:t>Spending time on naming is a good deal at any time</a:t>
            </a:r>
            <a:endParaRPr/>
          </a:p>
          <a:p>
            <a:pPr indent="-317500" lvl="0" marL="457200" rtl="0" algn="l">
              <a:lnSpc>
                <a:spcPct val="150000"/>
              </a:lnSpc>
              <a:spcBef>
                <a:spcPts val="0"/>
              </a:spcBef>
              <a:spcAft>
                <a:spcPts val="0"/>
              </a:spcAft>
              <a:buClr>
                <a:srgbClr val="000000"/>
              </a:buClr>
              <a:buSzPts val="1400"/>
              <a:buFont typeface="Arial"/>
              <a:buChar char="●"/>
            </a:pPr>
            <a:r>
              <a:rPr lang="sv-SE"/>
              <a:t>Use code conventions, project guidelines, be consistent</a:t>
            </a:r>
            <a:endParaRPr/>
          </a:p>
          <a:p>
            <a:pPr indent="-317500" lvl="0" marL="457200" rtl="0" algn="l">
              <a:lnSpc>
                <a:spcPct val="150000"/>
              </a:lnSpc>
              <a:spcBef>
                <a:spcPts val="0"/>
              </a:spcBef>
              <a:spcAft>
                <a:spcPts val="0"/>
              </a:spcAft>
              <a:buClr>
                <a:srgbClr val="000000"/>
              </a:buClr>
              <a:buSzPts val="1400"/>
              <a:buFont typeface="Arial"/>
              <a:buChar char="●"/>
            </a:pPr>
            <a:r>
              <a:rPr lang="sv-SE"/>
              <a:t>While naming something you should be able to answer questions:</a:t>
            </a:r>
            <a:endParaRPr/>
          </a:p>
          <a:p>
            <a:pPr indent="-317500" lvl="1" marL="914400" marR="0" rtl="0" algn="l">
              <a:lnSpc>
                <a:spcPct val="150000"/>
              </a:lnSpc>
              <a:spcBef>
                <a:spcPts val="0"/>
              </a:spcBef>
              <a:spcAft>
                <a:spcPts val="0"/>
              </a:spcAft>
              <a:buClr>
                <a:srgbClr val="000000"/>
              </a:buClr>
              <a:buSzPts val="1400"/>
              <a:buFont typeface="Cambria"/>
              <a:buChar char="○"/>
            </a:pPr>
            <a:r>
              <a:rPr b="1" lang="sv-SE"/>
              <a:t>why</a:t>
            </a:r>
            <a:r>
              <a:rPr lang="sv-SE"/>
              <a:t> it exists</a:t>
            </a:r>
            <a:endParaRPr/>
          </a:p>
          <a:p>
            <a:pPr indent="-317500" lvl="1" marL="914400" marR="0" rtl="0" algn="l">
              <a:lnSpc>
                <a:spcPct val="150000"/>
              </a:lnSpc>
              <a:spcBef>
                <a:spcPts val="0"/>
              </a:spcBef>
              <a:spcAft>
                <a:spcPts val="0"/>
              </a:spcAft>
              <a:buClr>
                <a:srgbClr val="000000"/>
              </a:buClr>
              <a:buSzPts val="1400"/>
              <a:buFont typeface="Cambria"/>
              <a:buChar char="○"/>
            </a:pPr>
            <a:r>
              <a:rPr b="1" lang="sv-SE"/>
              <a:t>what</a:t>
            </a:r>
            <a:r>
              <a:rPr lang="sv-SE"/>
              <a:t> it does</a:t>
            </a:r>
            <a:endParaRPr/>
          </a:p>
          <a:p>
            <a:pPr indent="-317500" lvl="1" marL="914400" rtl="0" algn="l">
              <a:lnSpc>
                <a:spcPct val="150000"/>
              </a:lnSpc>
              <a:spcBef>
                <a:spcPts val="0"/>
              </a:spcBef>
              <a:spcAft>
                <a:spcPts val="0"/>
              </a:spcAft>
              <a:buClr>
                <a:srgbClr val="000000"/>
              </a:buClr>
              <a:buSzPts val="1400"/>
              <a:buFont typeface="Cambria"/>
              <a:buChar char="○"/>
            </a:pPr>
            <a:r>
              <a:rPr b="1" lang="sv-SE"/>
              <a:t>how</a:t>
            </a:r>
            <a:r>
              <a:rPr lang="sv-SE"/>
              <a:t> it is used</a:t>
            </a:r>
            <a:endParaRPr/>
          </a:p>
          <a:p>
            <a:pPr indent="0" lvl="0" marL="457200" rtl="0" algn="l">
              <a:lnSpc>
                <a:spcPct val="150000"/>
              </a:lnSpc>
              <a:spcBef>
                <a:spcPts val="800"/>
              </a:spcBef>
              <a:spcAft>
                <a:spcPts val="800"/>
              </a:spcAft>
              <a:buNone/>
            </a:pPr>
            <a:r>
              <a:t/>
            </a:r>
            <a:endParaRPr/>
          </a:p>
        </p:txBody>
      </p:sp>
      <p:sp>
        <p:nvSpPr>
          <p:cNvPr id="235" name="Google Shape;235;p29"/>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Naming </a:t>
            </a:r>
            <a:r>
              <a:rPr lang="sv-SE" sz="2600">
                <a:solidFill>
                  <a:srgbClr val="1A1A1A"/>
                </a:solidFill>
              </a:rPr>
              <a:t>conclusion</a:t>
            </a:r>
            <a:endParaRPr sz="2600">
              <a:solidFill>
                <a:srgbClr val="1A1A1A"/>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a:t>
            </a:r>
            <a:endParaRPr b="1" sz="2600">
              <a:solidFill>
                <a:srgbClr val="1A1A1A"/>
              </a:solidFill>
              <a:latin typeface="Raleway"/>
              <a:ea typeface="Raleway"/>
              <a:cs typeface="Raleway"/>
              <a:sym typeface="Raleway"/>
            </a:endParaRPr>
          </a:p>
        </p:txBody>
      </p:sp>
      <p:sp>
        <p:nvSpPr>
          <p:cNvPr id="241" name="Google Shape;241;p30"/>
          <p:cNvSpPr txBox="1"/>
          <p:nvPr/>
        </p:nvSpPr>
        <p:spPr>
          <a:xfrm>
            <a:off x="729450" y="2081900"/>
            <a:ext cx="7688700" cy="2258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rial"/>
              <a:buChar char="●"/>
            </a:pPr>
            <a:r>
              <a:rPr lang="sv-SE" sz="1300"/>
              <a:t>size - </a:t>
            </a:r>
            <a:r>
              <a:rPr lang="sv-SE" sz="1300"/>
              <a:t>keep small</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do one thing and do it good (SPR - </a:t>
            </a:r>
            <a:r>
              <a:rPr lang="sv-SE" sz="1300"/>
              <a:t>single responsibility</a:t>
            </a:r>
            <a:r>
              <a:rPr lang="sv-SE" sz="1300"/>
              <a:t>)</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avoid side effects	</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meaningful name</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early return </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arguments. The less parameters - the better, 0 or 1 is preferable. If can’t - pass object</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avoid boolean variables as arguments</a:t>
            </a:r>
            <a:endParaRPr sz="1300"/>
          </a:p>
          <a:p>
            <a:pPr indent="-311150" lvl="0" marL="457200" rtl="0" algn="l">
              <a:lnSpc>
                <a:spcPct val="115000"/>
              </a:lnSpc>
              <a:spcBef>
                <a:spcPts val="0"/>
              </a:spcBef>
              <a:spcAft>
                <a:spcPts val="0"/>
              </a:spcAft>
              <a:buClr>
                <a:srgbClr val="000000"/>
              </a:buClr>
              <a:buSzPts val="1300"/>
              <a:buFont typeface="Lato"/>
              <a:buChar char="●"/>
            </a:pPr>
            <a:r>
              <a:rPr lang="sv-SE" sz="1300"/>
              <a:t>don’t repeat yourself (DRY)</a:t>
            </a:r>
            <a:endParaRPr sz="1300"/>
          </a:p>
        </p:txBody>
      </p:sp>
      <p:pic>
        <p:nvPicPr>
          <p:cNvPr id="242" name="Google Shape;242;p30"/>
          <p:cNvPicPr preferRelativeResize="0"/>
          <p:nvPr/>
        </p:nvPicPr>
        <p:blipFill>
          <a:blip r:embed="rId3">
            <a:alphaModFix/>
          </a:blip>
          <a:stretch>
            <a:fillRect/>
          </a:stretch>
        </p:blipFill>
        <p:spPr>
          <a:xfrm>
            <a:off x="5012602" y="733425"/>
            <a:ext cx="3979300" cy="137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1"/>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a:t>
            </a:r>
            <a:endParaRPr b="1" sz="2600">
              <a:solidFill>
                <a:srgbClr val="1A1A1A"/>
              </a:solidFill>
              <a:latin typeface="Raleway"/>
              <a:ea typeface="Raleway"/>
              <a:cs typeface="Raleway"/>
              <a:sym typeface="Raleway"/>
            </a:endParaRPr>
          </a:p>
        </p:txBody>
      </p:sp>
      <p:sp>
        <p:nvSpPr>
          <p:cNvPr id="249" name="Google Shape;249;p31"/>
          <p:cNvSpPr txBox="1"/>
          <p:nvPr/>
        </p:nvSpPr>
        <p:spPr>
          <a:xfrm>
            <a:off x="729450" y="410150"/>
            <a:ext cx="7688700" cy="1441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rial"/>
              <a:buChar char="●"/>
            </a:pPr>
            <a:r>
              <a:rPr b="1" lang="sv-SE" sz="1300"/>
              <a:t>small</a:t>
            </a:r>
            <a:endParaRPr b="1" sz="1300"/>
          </a:p>
          <a:p>
            <a:pPr indent="0" lvl="0" marL="457200" rtl="0" algn="l">
              <a:lnSpc>
                <a:spcPct val="115000"/>
              </a:lnSpc>
              <a:spcBef>
                <a:spcPts val="1600"/>
              </a:spcBef>
              <a:spcAft>
                <a:spcPts val="0"/>
              </a:spcAft>
              <a:buNone/>
            </a:pPr>
            <a:r>
              <a:rPr lang="sv-SE" sz="1050"/>
              <a:t>In general, if you end up with a </a:t>
            </a:r>
            <a:r>
              <a:rPr b="1" lang="sv-SE" sz="1050"/>
              <a:t>method </a:t>
            </a:r>
            <a:r>
              <a:rPr lang="sv-SE" sz="1050"/>
              <a:t>longer than </a:t>
            </a:r>
            <a:r>
              <a:rPr b="1" lang="sv-SE" sz="1050"/>
              <a:t>10-15 lines of code</a:t>
            </a:r>
            <a:r>
              <a:rPr lang="sv-SE" sz="1050"/>
              <a:t> you should take a look over it and see why it is so long. </a:t>
            </a:r>
            <a:endParaRPr sz="1050"/>
          </a:p>
          <a:p>
            <a:pPr indent="0" lvl="0" marL="457200" rtl="0" algn="l">
              <a:lnSpc>
                <a:spcPct val="115000"/>
              </a:lnSpc>
              <a:spcBef>
                <a:spcPts val="1600"/>
              </a:spcBef>
              <a:spcAft>
                <a:spcPts val="0"/>
              </a:spcAft>
              <a:buNone/>
            </a:pPr>
            <a:r>
              <a:rPr b="1" lang="sv-SE" sz="1050"/>
              <a:t>Potential fixes</a:t>
            </a:r>
            <a:r>
              <a:rPr lang="sv-SE" sz="1050"/>
              <a:t> - extract logic to private methods, separate concepts, use abstraction</a:t>
            </a:r>
            <a:endParaRPr sz="1050"/>
          </a:p>
          <a:p>
            <a:pPr indent="0" lvl="0" marL="914400" rtl="0" algn="l">
              <a:lnSpc>
                <a:spcPct val="115000"/>
              </a:lnSpc>
              <a:spcBef>
                <a:spcPts val="1600"/>
              </a:spcBef>
              <a:spcAft>
                <a:spcPts val="0"/>
              </a:spcAft>
              <a:buNone/>
            </a:pPr>
            <a:r>
              <a:t/>
            </a:r>
            <a:endParaRPr sz="1050"/>
          </a:p>
          <a:p>
            <a:pPr indent="0" lvl="0" marL="914400" rtl="0" algn="l">
              <a:lnSpc>
                <a:spcPct val="115000"/>
              </a:lnSpc>
              <a:spcBef>
                <a:spcPts val="1600"/>
              </a:spcBef>
              <a:spcAft>
                <a:spcPts val="0"/>
              </a:spcAft>
              <a:buNone/>
            </a:pPr>
            <a:r>
              <a:t/>
            </a:r>
            <a:endParaRPr sz="1050"/>
          </a:p>
          <a:p>
            <a:pPr indent="0" lvl="0" marL="457200" rtl="0" algn="l">
              <a:lnSpc>
                <a:spcPct val="115000"/>
              </a:lnSpc>
              <a:spcBef>
                <a:spcPts val="1600"/>
              </a:spcBef>
              <a:spcAft>
                <a:spcPts val="1600"/>
              </a:spcAft>
              <a:buNone/>
            </a:pPr>
            <a:r>
              <a:t/>
            </a:r>
            <a:endParaRPr sz="1050"/>
          </a:p>
        </p:txBody>
      </p:sp>
      <p:pic>
        <p:nvPicPr>
          <p:cNvPr id="250" name="Google Shape;250;p31"/>
          <p:cNvPicPr preferRelativeResize="0"/>
          <p:nvPr/>
        </p:nvPicPr>
        <p:blipFill>
          <a:blip r:embed="rId3">
            <a:alphaModFix/>
          </a:blip>
          <a:stretch>
            <a:fillRect/>
          </a:stretch>
        </p:blipFill>
        <p:spPr>
          <a:xfrm>
            <a:off x="1194400" y="1741700"/>
            <a:ext cx="5907123" cy="3282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2"/>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a:t>
            </a:r>
            <a:endParaRPr b="1" sz="2600">
              <a:solidFill>
                <a:srgbClr val="1A1A1A"/>
              </a:solidFill>
              <a:latin typeface="Raleway"/>
              <a:ea typeface="Raleway"/>
              <a:cs typeface="Raleway"/>
              <a:sym typeface="Raleway"/>
            </a:endParaRPr>
          </a:p>
        </p:txBody>
      </p:sp>
      <p:sp>
        <p:nvSpPr>
          <p:cNvPr id="257" name="Google Shape;257;p32"/>
          <p:cNvSpPr txBox="1"/>
          <p:nvPr/>
        </p:nvSpPr>
        <p:spPr>
          <a:xfrm>
            <a:off x="113125" y="321925"/>
            <a:ext cx="1091400" cy="401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rial"/>
              <a:buChar char="●"/>
            </a:pPr>
            <a:r>
              <a:rPr b="1" lang="sv-SE" sz="1300"/>
              <a:t>small</a:t>
            </a:r>
            <a:endParaRPr sz="1050"/>
          </a:p>
          <a:p>
            <a:pPr indent="0" lvl="0" marL="914400" rtl="0" algn="l">
              <a:lnSpc>
                <a:spcPct val="115000"/>
              </a:lnSpc>
              <a:spcBef>
                <a:spcPts val="1600"/>
              </a:spcBef>
              <a:spcAft>
                <a:spcPts val="0"/>
              </a:spcAft>
              <a:buNone/>
            </a:pPr>
            <a:r>
              <a:t/>
            </a:r>
            <a:endParaRPr sz="1050"/>
          </a:p>
          <a:p>
            <a:pPr indent="0" lvl="0" marL="914400" rtl="0" algn="l">
              <a:lnSpc>
                <a:spcPct val="115000"/>
              </a:lnSpc>
              <a:spcBef>
                <a:spcPts val="1600"/>
              </a:spcBef>
              <a:spcAft>
                <a:spcPts val="0"/>
              </a:spcAft>
              <a:buNone/>
            </a:pPr>
            <a:r>
              <a:t/>
            </a:r>
            <a:endParaRPr sz="1050"/>
          </a:p>
          <a:p>
            <a:pPr indent="0" lvl="0" marL="457200" rtl="0" algn="l">
              <a:lnSpc>
                <a:spcPct val="115000"/>
              </a:lnSpc>
              <a:spcBef>
                <a:spcPts val="1600"/>
              </a:spcBef>
              <a:spcAft>
                <a:spcPts val="1600"/>
              </a:spcAft>
              <a:buNone/>
            </a:pPr>
            <a:r>
              <a:t/>
            </a:r>
            <a:endParaRPr sz="1050"/>
          </a:p>
        </p:txBody>
      </p:sp>
      <p:pic>
        <p:nvPicPr>
          <p:cNvPr id="258" name="Google Shape;258;p32"/>
          <p:cNvPicPr preferRelativeResize="0"/>
          <p:nvPr/>
        </p:nvPicPr>
        <p:blipFill>
          <a:blip r:embed="rId3">
            <a:alphaModFix/>
          </a:blip>
          <a:stretch>
            <a:fillRect/>
          </a:stretch>
        </p:blipFill>
        <p:spPr>
          <a:xfrm>
            <a:off x="758725" y="723025"/>
            <a:ext cx="8385274" cy="4420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3"/>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Functions...</a:t>
            </a:r>
            <a:endParaRPr b="1" sz="2600">
              <a:solidFill>
                <a:srgbClr val="1A1A1A"/>
              </a:solidFill>
            </a:endParaRPr>
          </a:p>
        </p:txBody>
      </p:sp>
      <p:sp>
        <p:nvSpPr>
          <p:cNvPr id="265" name="Google Shape;265;p33"/>
          <p:cNvSpPr txBox="1"/>
          <p:nvPr/>
        </p:nvSpPr>
        <p:spPr>
          <a:xfrm>
            <a:off x="729450" y="600450"/>
            <a:ext cx="7688700" cy="123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Arial"/>
              <a:buChar char="●"/>
            </a:pPr>
            <a:r>
              <a:rPr b="1" lang="sv-SE" sz="1200"/>
              <a:t>do one thing and do it good (single responsibility)</a:t>
            </a:r>
            <a:endParaRPr b="1" sz="1200"/>
          </a:p>
          <a:p>
            <a:pPr indent="0" lvl="0" marL="457200" rtl="0" algn="l">
              <a:lnSpc>
                <a:spcPct val="115000"/>
              </a:lnSpc>
              <a:spcBef>
                <a:spcPts val="1600"/>
              </a:spcBef>
              <a:spcAft>
                <a:spcPts val="0"/>
              </a:spcAft>
              <a:buNone/>
            </a:pPr>
            <a:r>
              <a:rPr lang="sv-SE" sz="1200"/>
              <a:t>If you need to do more than one thing, than you should split it into separate functions. </a:t>
            </a:r>
            <a:r>
              <a:rPr b="1" lang="sv-SE" sz="1200"/>
              <a:t>T</a:t>
            </a:r>
            <a:r>
              <a:rPr b="1" lang="sv-SE" sz="1200"/>
              <a:t>he reason</a:t>
            </a:r>
            <a:r>
              <a:rPr lang="sv-SE" sz="1200"/>
              <a:t> we write functions is </a:t>
            </a:r>
            <a:r>
              <a:rPr b="1" lang="sv-SE" sz="1200"/>
              <a:t>to decompose a larger concept</a:t>
            </a:r>
            <a:r>
              <a:rPr lang="sv-SE" sz="1200"/>
              <a:t> (in other words, the name of the function) into a set of steps at the next level of abstraction.</a:t>
            </a:r>
            <a:endParaRPr sz="1200"/>
          </a:p>
          <a:p>
            <a:pPr indent="0" lvl="0" marL="457200" rtl="0" algn="l">
              <a:lnSpc>
                <a:spcPct val="115000"/>
              </a:lnSpc>
              <a:spcBef>
                <a:spcPts val="1600"/>
              </a:spcBef>
              <a:spcAft>
                <a:spcPts val="1600"/>
              </a:spcAft>
              <a:buNone/>
            </a:pPr>
            <a:r>
              <a:t/>
            </a:r>
            <a:endParaRPr sz="1200"/>
          </a:p>
        </p:txBody>
      </p:sp>
      <p:pic>
        <p:nvPicPr>
          <p:cNvPr id="266" name="Google Shape;266;p33"/>
          <p:cNvPicPr preferRelativeResize="0"/>
          <p:nvPr/>
        </p:nvPicPr>
        <p:blipFill>
          <a:blip r:embed="rId3">
            <a:alphaModFix/>
          </a:blip>
          <a:stretch>
            <a:fillRect/>
          </a:stretch>
        </p:blipFill>
        <p:spPr>
          <a:xfrm>
            <a:off x="1835150" y="1765300"/>
            <a:ext cx="4214501" cy="3378200"/>
          </a:xfrm>
          <a:prstGeom prst="rect">
            <a:avLst/>
          </a:prstGeom>
          <a:noFill/>
          <a:ln>
            <a:noFill/>
          </a:ln>
        </p:spPr>
      </p:pic>
      <p:sp>
        <p:nvSpPr>
          <p:cNvPr id="267" name="Google Shape;267;p33"/>
          <p:cNvSpPr txBox="1"/>
          <p:nvPr/>
        </p:nvSpPr>
        <p:spPr>
          <a:xfrm>
            <a:off x="6351625" y="2218550"/>
            <a:ext cx="2531100" cy="1769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SE"/>
              <a:t>It brings easy in:</a:t>
            </a:r>
            <a:endParaRPr/>
          </a:p>
          <a:p>
            <a:pPr indent="-317500" lvl="0" marL="457200" rtl="0" algn="l">
              <a:lnSpc>
                <a:spcPct val="150000"/>
              </a:lnSpc>
              <a:spcBef>
                <a:spcPts val="0"/>
              </a:spcBef>
              <a:spcAft>
                <a:spcPts val="0"/>
              </a:spcAft>
              <a:buSzPts val="1400"/>
              <a:buChar char="●"/>
            </a:pPr>
            <a:r>
              <a:rPr lang="sv-SE"/>
              <a:t>understand</a:t>
            </a:r>
            <a:endParaRPr/>
          </a:p>
          <a:p>
            <a:pPr indent="-317500" lvl="0" marL="457200" rtl="0" algn="l">
              <a:lnSpc>
                <a:spcPct val="150000"/>
              </a:lnSpc>
              <a:spcBef>
                <a:spcPts val="0"/>
              </a:spcBef>
              <a:spcAft>
                <a:spcPts val="0"/>
              </a:spcAft>
              <a:buSzPts val="1400"/>
              <a:buChar char="●"/>
            </a:pPr>
            <a:r>
              <a:rPr lang="sv-SE"/>
              <a:t>maintain</a:t>
            </a:r>
            <a:endParaRPr/>
          </a:p>
          <a:p>
            <a:pPr indent="-317500" lvl="0" marL="457200" rtl="0" algn="l">
              <a:lnSpc>
                <a:spcPct val="150000"/>
              </a:lnSpc>
              <a:spcBef>
                <a:spcPts val="0"/>
              </a:spcBef>
              <a:spcAft>
                <a:spcPts val="0"/>
              </a:spcAft>
              <a:buSzPts val="1400"/>
              <a:buChar char="●"/>
            </a:pPr>
            <a:r>
              <a:rPr lang="sv-SE"/>
              <a:t>reuse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4"/>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Functions...</a:t>
            </a:r>
            <a:endParaRPr b="1" sz="2600">
              <a:solidFill>
                <a:srgbClr val="1A1A1A"/>
              </a:solidFill>
            </a:endParaRPr>
          </a:p>
        </p:txBody>
      </p:sp>
      <p:sp>
        <p:nvSpPr>
          <p:cNvPr id="274" name="Google Shape;274;p34"/>
          <p:cNvSpPr txBox="1"/>
          <p:nvPr/>
        </p:nvSpPr>
        <p:spPr>
          <a:xfrm>
            <a:off x="729450" y="535200"/>
            <a:ext cx="7688700" cy="3600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Arial"/>
              <a:buChar char="●"/>
            </a:pPr>
            <a:r>
              <a:rPr b="1" lang="sv-SE" sz="1300"/>
              <a:t>side effects</a:t>
            </a:r>
            <a:endParaRPr b="1" sz="1300"/>
          </a:p>
          <a:p>
            <a:pPr indent="0" lvl="0" marL="457200" rtl="0" algn="l">
              <a:lnSpc>
                <a:spcPct val="115000"/>
              </a:lnSpc>
              <a:spcBef>
                <a:spcPts val="1600"/>
              </a:spcBef>
              <a:spcAft>
                <a:spcPts val="0"/>
              </a:spcAft>
              <a:buNone/>
            </a:pPr>
            <a:r>
              <a:rPr lang="sv-SE" sz="800"/>
              <a:t>getUserById(String id){</a:t>
            </a:r>
            <a:endParaRPr sz="800"/>
          </a:p>
          <a:p>
            <a:pPr indent="457200" lvl="0" marL="457200" rtl="0" algn="l">
              <a:lnSpc>
                <a:spcPct val="115000"/>
              </a:lnSpc>
              <a:spcBef>
                <a:spcPts val="0"/>
              </a:spcBef>
              <a:spcAft>
                <a:spcPts val="0"/>
              </a:spcAft>
              <a:buNone/>
            </a:pPr>
            <a:r>
              <a:rPr lang="sv-SE" sz="800"/>
              <a:t>User user = userRepository.findOne(id);</a:t>
            </a:r>
            <a:endParaRPr sz="800"/>
          </a:p>
          <a:p>
            <a:pPr indent="457200" lvl="0" marL="457200" rtl="0" algn="l">
              <a:lnSpc>
                <a:spcPct val="115000"/>
              </a:lnSpc>
              <a:spcBef>
                <a:spcPts val="0"/>
              </a:spcBef>
              <a:spcAft>
                <a:spcPts val="0"/>
              </a:spcAft>
              <a:buNone/>
            </a:pPr>
            <a:r>
              <a:rPr b="1" lang="sv-SE" sz="800"/>
              <a:t>user.setBlocked(true); </a:t>
            </a:r>
            <a:endParaRPr b="1" sz="800"/>
          </a:p>
          <a:p>
            <a:pPr indent="457200" lvl="0" marL="457200" rtl="0" algn="l">
              <a:lnSpc>
                <a:spcPct val="115000"/>
              </a:lnSpc>
              <a:spcBef>
                <a:spcPts val="0"/>
              </a:spcBef>
              <a:spcAft>
                <a:spcPts val="0"/>
              </a:spcAft>
              <a:buNone/>
            </a:pPr>
            <a:r>
              <a:rPr lang="sv-SE" sz="800"/>
              <a:t>save(user);</a:t>
            </a:r>
            <a:endParaRPr sz="800"/>
          </a:p>
          <a:p>
            <a:pPr indent="457200" lvl="0" marL="457200" rtl="0" algn="l">
              <a:lnSpc>
                <a:spcPct val="115000"/>
              </a:lnSpc>
              <a:spcBef>
                <a:spcPts val="0"/>
              </a:spcBef>
              <a:spcAft>
                <a:spcPts val="0"/>
              </a:spcAft>
              <a:buNone/>
            </a:pPr>
            <a:r>
              <a:rPr lang="sv-SE" sz="800"/>
              <a:t>return user;</a:t>
            </a:r>
            <a:endParaRPr sz="800"/>
          </a:p>
          <a:p>
            <a:pPr indent="0" lvl="0" marL="457200" rtl="0" algn="l">
              <a:lnSpc>
                <a:spcPct val="115000"/>
              </a:lnSpc>
              <a:spcBef>
                <a:spcPts val="0"/>
              </a:spcBef>
              <a:spcAft>
                <a:spcPts val="0"/>
              </a:spcAft>
              <a:buNone/>
            </a:pPr>
            <a:r>
              <a:rPr lang="sv-SE" sz="800"/>
              <a:t>}</a:t>
            </a:r>
            <a:endParaRPr sz="800"/>
          </a:p>
          <a:p>
            <a:pPr indent="-311150" lvl="0" marL="457200" rtl="0" algn="l">
              <a:lnSpc>
                <a:spcPct val="115000"/>
              </a:lnSpc>
              <a:spcBef>
                <a:spcPts val="0"/>
              </a:spcBef>
              <a:spcAft>
                <a:spcPts val="0"/>
              </a:spcAft>
              <a:buClr>
                <a:srgbClr val="000000"/>
              </a:buClr>
              <a:buSzPts val="1300"/>
              <a:buFont typeface="Arial"/>
              <a:buChar char="●"/>
            </a:pPr>
            <a:r>
              <a:rPr b="1" lang="sv-SE" sz="1300"/>
              <a:t>meaningful name</a:t>
            </a:r>
            <a:endParaRPr b="1" sz="1300"/>
          </a:p>
          <a:p>
            <a:pPr indent="-311150" lvl="1" marL="914400" rtl="0" algn="l">
              <a:lnSpc>
                <a:spcPct val="115000"/>
              </a:lnSpc>
              <a:spcBef>
                <a:spcPts val="0"/>
              </a:spcBef>
              <a:spcAft>
                <a:spcPts val="0"/>
              </a:spcAft>
              <a:buClr>
                <a:srgbClr val="000000"/>
              </a:buClr>
              <a:buSzPts val="1300"/>
              <a:buFont typeface="Lato"/>
              <a:buChar char="○"/>
            </a:pPr>
            <a:r>
              <a:rPr lang="sv-SE" sz="1300"/>
              <a:t>Methods name - verb or verb phrase (like </a:t>
            </a:r>
            <a:r>
              <a:rPr i="1" lang="sv-SE" sz="1300"/>
              <a:t>postPayment, deletePage, save)</a:t>
            </a:r>
            <a:r>
              <a:rPr lang="sv-SE" sz="1300"/>
              <a:t> </a:t>
            </a:r>
            <a:endParaRPr sz="1300"/>
          </a:p>
          <a:p>
            <a:pPr indent="-311150" lvl="1" marL="914400" rtl="0" algn="l">
              <a:lnSpc>
                <a:spcPct val="115000"/>
              </a:lnSpc>
              <a:spcBef>
                <a:spcPts val="0"/>
              </a:spcBef>
              <a:spcAft>
                <a:spcPts val="0"/>
              </a:spcAft>
              <a:buClr>
                <a:srgbClr val="000000"/>
              </a:buClr>
              <a:buSzPts val="1300"/>
              <a:buFont typeface="Lato"/>
              <a:buChar char="○"/>
            </a:pPr>
            <a:r>
              <a:rPr lang="sv-SE" sz="1300"/>
              <a:t>Accessors, mutators, and predicates should be named for their value and prefixed with get, set, and is according to the javabean standard. </a:t>
            </a:r>
            <a:endParaRPr sz="1300"/>
          </a:p>
          <a:p>
            <a:pPr indent="-311150" lvl="1" marL="914400" rtl="0" algn="l">
              <a:lnSpc>
                <a:spcPct val="115000"/>
              </a:lnSpc>
              <a:spcBef>
                <a:spcPts val="0"/>
              </a:spcBef>
              <a:spcAft>
                <a:spcPts val="0"/>
              </a:spcAft>
              <a:buClr>
                <a:srgbClr val="000000"/>
              </a:buClr>
              <a:buSzPts val="1300"/>
              <a:buFont typeface="Lato"/>
              <a:buChar char="○"/>
            </a:pPr>
            <a:r>
              <a:rPr lang="sv-SE" sz="1300"/>
              <a:t> When constructors are overloaded, use static factory methods with names that describe the arguments. For example, </a:t>
            </a:r>
            <a:r>
              <a:rPr i="1" lang="sv-SE" sz="1300"/>
              <a:t>Complex fulcrumPoint = Complex.FromRealNumber(23.0);</a:t>
            </a:r>
            <a:r>
              <a:rPr lang="sv-SE" sz="1300"/>
              <a:t> is generally better than </a:t>
            </a:r>
            <a:r>
              <a:rPr i="1" lang="sv-SE" sz="1300"/>
              <a:t>Complex fulcrumPoint = new Complex(23.0);</a:t>
            </a:r>
            <a:r>
              <a:rPr lang="sv-SE" sz="1300"/>
              <a:t> Consider enforcing their use by making the corresponding constructors private.</a:t>
            </a:r>
            <a:endParaRPr sz="1300"/>
          </a:p>
          <a:p>
            <a:pPr indent="0" lvl="0" marL="457200" rtl="0" algn="l">
              <a:lnSpc>
                <a:spcPct val="115000"/>
              </a:lnSpc>
              <a:spcBef>
                <a:spcPts val="0"/>
              </a:spcBef>
              <a:spcAft>
                <a:spcPts val="0"/>
              </a:spcAft>
              <a:buNone/>
            </a:pPr>
            <a:r>
              <a:t/>
            </a:r>
            <a:endParaRPr sz="1050"/>
          </a:p>
          <a:p>
            <a:pPr indent="0" lvl="0" marL="457200" rtl="0" algn="l">
              <a:lnSpc>
                <a:spcPct val="115000"/>
              </a:lnSpc>
              <a:spcBef>
                <a:spcPts val="1600"/>
              </a:spcBef>
              <a:spcAft>
                <a:spcPts val="0"/>
              </a:spcAft>
              <a:buNone/>
            </a:pPr>
            <a:r>
              <a:t/>
            </a:r>
            <a:endParaRPr sz="1050"/>
          </a:p>
          <a:p>
            <a:pPr indent="0" lvl="0" marL="457200" rtl="0" algn="l">
              <a:lnSpc>
                <a:spcPct val="115000"/>
              </a:lnSpc>
              <a:spcBef>
                <a:spcPts val="1600"/>
              </a:spcBef>
              <a:spcAft>
                <a:spcPts val="1600"/>
              </a:spcAft>
              <a:buNone/>
            </a:pPr>
            <a:r>
              <a:t/>
            </a:r>
            <a:endParaRPr sz="10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8"/>
          <p:cNvSpPr txBox="1"/>
          <p:nvPr>
            <p:ph type="title"/>
          </p:nvPr>
        </p:nvSpPr>
        <p:spPr>
          <a:xfrm>
            <a:off x="457200" y="4760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sv-SE"/>
              <a:t>What is clean code</a:t>
            </a:r>
            <a:endParaRPr/>
          </a:p>
        </p:txBody>
      </p:sp>
      <p:sp>
        <p:nvSpPr>
          <p:cNvPr id="56" name="Google Shape;56;p8"/>
          <p:cNvSpPr txBox="1"/>
          <p:nvPr>
            <p:ph idx="1" type="body"/>
          </p:nvPr>
        </p:nvSpPr>
        <p:spPr>
          <a:xfrm>
            <a:off x="4078675" y="1543050"/>
            <a:ext cx="4608000" cy="28710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rPr lang="sv-SE"/>
              <a:t>`</a:t>
            </a:r>
            <a:r>
              <a:rPr lang="sv-SE" sz="1350">
                <a:solidFill>
                  <a:srgbClr val="222635"/>
                </a:solidFill>
              </a:rPr>
              <a:t>I like my code to be elegant and efficient. The logic should be </a:t>
            </a:r>
            <a:r>
              <a:rPr b="1" lang="sv-SE" sz="1350">
                <a:solidFill>
                  <a:srgbClr val="222635"/>
                </a:solidFill>
              </a:rPr>
              <a:t>straightforward</a:t>
            </a:r>
            <a:r>
              <a:rPr lang="sv-SE" sz="1350">
                <a:solidFill>
                  <a:srgbClr val="222635"/>
                </a:solidFill>
              </a:rPr>
              <a:t> and make it hard for bugs to hide, the dependencies minimal to ease maintenance, </a:t>
            </a:r>
            <a:r>
              <a:rPr b="1" lang="sv-SE" sz="1350">
                <a:solidFill>
                  <a:srgbClr val="222635"/>
                </a:solidFill>
              </a:rPr>
              <a:t>error handling complete according to an articulated strategy</a:t>
            </a:r>
            <a:r>
              <a:rPr lang="sv-SE" sz="1350">
                <a:solidFill>
                  <a:srgbClr val="222635"/>
                </a:solidFill>
              </a:rPr>
              <a:t>, and performance close to optimal so as not to tempt people to make the code messy with unprincipled optimizations. Clean code </a:t>
            </a:r>
            <a:r>
              <a:rPr b="1" lang="sv-SE" sz="1350">
                <a:solidFill>
                  <a:srgbClr val="222635"/>
                </a:solidFill>
              </a:rPr>
              <a:t>does one thing</a:t>
            </a:r>
            <a:r>
              <a:rPr lang="sv-SE" sz="1350">
                <a:solidFill>
                  <a:srgbClr val="222635"/>
                </a:solidFill>
              </a:rPr>
              <a:t> well.`</a:t>
            </a:r>
            <a:endParaRPr sz="1350">
              <a:solidFill>
                <a:srgbClr val="222635"/>
              </a:solidFill>
            </a:endParaRPr>
          </a:p>
          <a:p>
            <a:pPr indent="-320675" lvl="0" marL="457200" rtl="0" algn="l">
              <a:spcBef>
                <a:spcPts val="420"/>
              </a:spcBef>
              <a:spcAft>
                <a:spcPts val="0"/>
              </a:spcAft>
              <a:buClr>
                <a:srgbClr val="222635"/>
              </a:buClr>
              <a:buSzPts val="1450"/>
              <a:buFont typeface="Arial"/>
              <a:buChar char="-"/>
            </a:pPr>
            <a:r>
              <a:rPr lang="sv-SE" sz="1450">
                <a:solidFill>
                  <a:srgbClr val="222635"/>
                </a:solidFill>
              </a:rPr>
              <a:t>Bjarne Stroustrup, inventor of C++</a:t>
            </a:r>
            <a:endParaRPr sz="1350">
              <a:solidFill>
                <a:srgbClr val="222635"/>
              </a:solidFill>
            </a:endParaRPr>
          </a:p>
        </p:txBody>
      </p:sp>
      <p:pic>
        <p:nvPicPr>
          <p:cNvPr id="57" name="Google Shape;57;p8"/>
          <p:cNvPicPr preferRelativeResize="0"/>
          <p:nvPr/>
        </p:nvPicPr>
        <p:blipFill>
          <a:blip r:embed="rId3">
            <a:alphaModFix/>
          </a:blip>
          <a:stretch>
            <a:fillRect/>
          </a:stretch>
        </p:blipFill>
        <p:spPr>
          <a:xfrm>
            <a:off x="242600" y="1258275"/>
            <a:ext cx="3738975" cy="2804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a:t>
            </a:r>
            <a:endParaRPr b="1" sz="2600">
              <a:solidFill>
                <a:srgbClr val="1A1A1A"/>
              </a:solidFill>
              <a:latin typeface="Raleway"/>
              <a:ea typeface="Raleway"/>
              <a:cs typeface="Raleway"/>
              <a:sym typeface="Raleway"/>
            </a:endParaRPr>
          </a:p>
        </p:txBody>
      </p:sp>
      <p:sp>
        <p:nvSpPr>
          <p:cNvPr id="281" name="Google Shape;281;p35"/>
          <p:cNvSpPr txBox="1"/>
          <p:nvPr/>
        </p:nvSpPr>
        <p:spPr>
          <a:xfrm>
            <a:off x="729450" y="388450"/>
            <a:ext cx="7688700" cy="475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Arial"/>
              <a:buChar char="●"/>
            </a:pPr>
            <a:r>
              <a:rPr b="1" lang="sv-SE" sz="1200"/>
              <a:t>early return</a:t>
            </a:r>
            <a:endParaRPr b="1" sz="1200"/>
          </a:p>
          <a:p>
            <a:pPr indent="0" lvl="0" marL="457200" rtl="0" algn="l">
              <a:lnSpc>
                <a:spcPct val="115000"/>
              </a:lnSpc>
              <a:spcBef>
                <a:spcPts val="1600"/>
              </a:spcBef>
              <a:spcAft>
                <a:spcPts val="0"/>
              </a:spcAft>
              <a:buNone/>
            </a:pPr>
            <a:r>
              <a:rPr lang="sv-SE" sz="1200"/>
              <a:t>Early return is preferable instead of wrapping all the function code into if statement</a:t>
            </a:r>
            <a:endParaRPr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0"/>
              </a:spcAft>
              <a:buNone/>
            </a:pPr>
            <a:r>
              <a:t/>
            </a:r>
            <a:endParaRPr sz="1200"/>
          </a:p>
          <a:p>
            <a:pPr indent="-304800" lvl="0" marL="457200" rtl="0" algn="l">
              <a:lnSpc>
                <a:spcPct val="115000"/>
              </a:lnSpc>
              <a:spcBef>
                <a:spcPts val="1600"/>
              </a:spcBef>
              <a:spcAft>
                <a:spcPts val="0"/>
              </a:spcAft>
              <a:buClr>
                <a:srgbClr val="000000"/>
              </a:buClr>
              <a:buSzPts val="1200"/>
              <a:buFont typeface="Arial"/>
              <a:buChar char="●"/>
            </a:pPr>
            <a:r>
              <a:rPr b="1" lang="sv-SE" sz="1200"/>
              <a:t>arguments. avoid boolean variables as arguments</a:t>
            </a:r>
            <a:endParaRPr b="1" sz="1200"/>
          </a:p>
          <a:p>
            <a:pPr indent="0" lvl="0" marL="457200" rtl="0" algn="l">
              <a:lnSpc>
                <a:spcPct val="115000"/>
              </a:lnSpc>
              <a:spcBef>
                <a:spcPts val="1600"/>
              </a:spcBef>
              <a:spcAft>
                <a:spcPts val="0"/>
              </a:spcAft>
              <a:buNone/>
            </a:pPr>
            <a:r>
              <a:t/>
            </a:r>
            <a:endParaRPr sz="1200"/>
          </a:p>
          <a:p>
            <a:pPr indent="0" lvl="0" marL="457200" rtl="0" algn="l">
              <a:lnSpc>
                <a:spcPct val="115000"/>
              </a:lnSpc>
              <a:spcBef>
                <a:spcPts val="1600"/>
              </a:spcBef>
              <a:spcAft>
                <a:spcPts val="0"/>
              </a:spcAft>
              <a:buNone/>
            </a:pPr>
            <a:r>
              <a:rPr lang="sv-SE" sz="1200"/>
              <a:t>The ideal number of arguments for a function is zero. Three or more requires very special justification — they can and in most cases should be replaced with object instead.</a:t>
            </a:r>
            <a:endParaRPr sz="1200"/>
          </a:p>
          <a:p>
            <a:pPr indent="0" lvl="0" marL="457200" rtl="0" algn="l">
              <a:lnSpc>
                <a:spcPct val="115000"/>
              </a:lnSpc>
              <a:spcBef>
                <a:spcPts val="1600"/>
              </a:spcBef>
              <a:spcAft>
                <a:spcPts val="1600"/>
              </a:spcAft>
              <a:buNone/>
            </a:pPr>
            <a:r>
              <a:t/>
            </a:r>
            <a:endParaRPr sz="1200"/>
          </a:p>
        </p:txBody>
      </p:sp>
      <p:pic>
        <p:nvPicPr>
          <p:cNvPr id="282" name="Google Shape;282;p35"/>
          <p:cNvPicPr preferRelativeResize="0"/>
          <p:nvPr/>
        </p:nvPicPr>
        <p:blipFill>
          <a:blip r:embed="rId3">
            <a:alphaModFix/>
          </a:blip>
          <a:stretch>
            <a:fillRect/>
          </a:stretch>
        </p:blipFill>
        <p:spPr>
          <a:xfrm>
            <a:off x="2206025" y="1106185"/>
            <a:ext cx="5980225" cy="715507"/>
          </a:xfrm>
          <a:prstGeom prst="rect">
            <a:avLst/>
          </a:prstGeom>
          <a:noFill/>
          <a:ln>
            <a:noFill/>
          </a:ln>
        </p:spPr>
      </p:pic>
      <p:pic>
        <p:nvPicPr>
          <p:cNvPr id="283" name="Google Shape;283;p35"/>
          <p:cNvPicPr preferRelativeResize="0"/>
          <p:nvPr/>
        </p:nvPicPr>
        <p:blipFill>
          <a:blip r:embed="rId4">
            <a:alphaModFix/>
          </a:blip>
          <a:stretch>
            <a:fillRect/>
          </a:stretch>
        </p:blipFill>
        <p:spPr>
          <a:xfrm>
            <a:off x="2206022" y="2392672"/>
            <a:ext cx="6588024" cy="473250"/>
          </a:xfrm>
          <a:prstGeom prst="rect">
            <a:avLst/>
          </a:prstGeom>
          <a:noFill/>
          <a:ln>
            <a:noFill/>
          </a:ln>
        </p:spPr>
      </p:pic>
      <p:pic>
        <p:nvPicPr>
          <p:cNvPr id="284" name="Google Shape;284;p35"/>
          <p:cNvPicPr preferRelativeResize="0"/>
          <p:nvPr/>
        </p:nvPicPr>
        <p:blipFill>
          <a:blip r:embed="rId5">
            <a:alphaModFix/>
          </a:blip>
          <a:stretch>
            <a:fillRect/>
          </a:stretch>
        </p:blipFill>
        <p:spPr>
          <a:xfrm>
            <a:off x="2167562" y="3388125"/>
            <a:ext cx="6057149" cy="1367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6"/>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a:t>
            </a:r>
            <a:endParaRPr b="1" sz="2600">
              <a:solidFill>
                <a:srgbClr val="1A1A1A"/>
              </a:solidFill>
              <a:latin typeface="Raleway"/>
              <a:ea typeface="Raleway"/>
              <a:cs typeface="Raleway"/>
              <a:sym typeface="Raleway"/>
            </a:endParaRPr>
          </a:p>
        </p:txBody>
      </p:sp>
      <p:sp>
        <p:nvSpPr>
          <p:cNvPr id="291" name="Google Shape;291;p36"/>
          <p:cNvSpPr txBox="1"/>
          <p:nvPr/>
        </p:nvSpPr>
        <p:spPr>
          <a:xfrm>
            <a:off x="729450" y="535200"/>
            <a:ext cx="7688700" cy="4608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Lato"/>
              <a:buChar char="●"/>
            </a:pPr>
            <a:r>
              <a:rPr b="1" lang="sv-SE" sz="1200"/>
              <a:t>don’t repeat yourself(DRY principle)</a:t>
            </a:r>
            <a:r>
              <a:rPr lang="sv-SE" sz="1200"/>
              <a:t> - reuse logic, the  Rule of three (</a:t>
            </a:r>
            <a:r>
              <a:rPr i="1" lang="sv-SE" sz="1200"/>
              <a:t>"Three strikes and you refactor"</a:t>
            </a:r>
            <a:r>
              <a:rPr lang="sv-SE" sz="1200"/>
              <a:t>)</a:t>
            </a:r>
            <a:endParaRPr sz="1200"/>
          </a:p>
          <a:p>
            <a:pPr indent="0" lvl="0" marL="457200" rtl="0" algn="l">
              <a:lnSpc>
                <a:spcPct val="115000"/>
              </a:lnSpc>
              <a:spcBef>
                <a:spcPts val="1600"/>
              </a:spcBef>
              <a:spcAft>
                <a:spcPts val="1600"/>
              </a:spcAft>
              <a:buNone/>
            </a:pPr>
            <a:r>
              <a:t/>
            </a:r>
            <a:endParaRPr sz="1200"/>
          </a:p>
        </p:txBody>
      </p:sp>
      <p:pic>
        <p:nvPicPr>
          <p:cNvPr id="292" name="Google Shape;292;p36"/>
          <p:cNvPicPr preferRelativeResize="0"/>
          <p:nvPr/>
        </p:nvPicPr>
        <p:blipFill>
          <a:blip r:embed="rId3">
            <a:alphaModFix/>
          </a:blip>
          <a:stretch>
            <a:fillRect/>
          </a:stretch>
        </p:blipFill>
        <p:spPr>
          <a:xfrm>
            <a:off x="1479298" y="1196975"/>
            <a:ext cx="4577453" cy="3660776"/>
          </a:xfrm>
          <a:prstGeom prst="rect">
            <a:avLst/>
          </a:prstGeom>
          <a:noFill/>
          <a:ln>
            <a:noFill/>
          </a:ln>
        </p:spPr>
      </p:pic>
      <p:sp>
        <p:nvSpPr>
          <p:cNvPr id="293" name="Google Shape;293;p36"/>
          <p:cNvSpPr txBox="1"/>
          <p:nvPr/>
        </p:nvSpPr>
        <p:spPr>
          <a:xfrm>
            <a:off x="6505225" y="1949475"/>
            <a:ext cx="2400900" cy="1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DRY code vs WET code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7"/>
          <p:cNvSpPr txBox="1"/>
          <p:nvPr/>
        </p:nvSpPr>
        <p:spPr>
          <a:xfrm>
            <a:off x="7294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Functions </a:t>
            </a:r>
            <a:r>
              <a:rPr lang="sv-SE" sz="2600">
                <a:solidFill>
                  <a:srgbClr val="1A1A1A"/>
                </a:solidFill>
              </a:rPr>
              <a:t>conclusion</a:t>
            </a:r>
            <a:endParaRPr b="1" sz="2600">
              <a:solidFill>
                <a:srgbClr val="1A1A1A"/>
              </a:solidFill>
              <a:latin typeface="Raleway"/>
              <a:ea typeface="Raleway"/>
              <a:cs typeface="Raleway"/>
              <a:sym typeface="Raleway"/>
            </a:endParaRPr>
          </a:p>
        </p:txBody>
      </p:sp>
      <p:sp>
        <p:nvSpPr>
          <p:cNvPr id="300" name="Google Shape;300;p37"/>
          <p:cNvSpPr txBox="1"/>
          <p:nvPr/>
        </p:nvSpPr>
        <p:spPr>
          <a:xfrm>
            <a:off x="729450" y="682875"/>
            <a:ext cx="7688700" cy="4460700"/>
          </a:xfrm>
          <a:prstGeom prst="rect">
            <a:avLst/>
          </a:prstGeom>
          <a:noFill/>
          <a:ln>
            <a:noFill/>
          </a:ln>
        </p:spPr>
        <p:txBody>
          <a:bodyPr anchorCtr="0" anchor="t" bIns="91425" lIns="91425" spcFirstLastPara="1" rIns="91425" wrap="square" tIns="91425">
            <a:noAutofit/>
          </a:bodyPr>
          <a:lstStyle/>
          <a:p>
            <a:pPr indent="-292100" lvl="0" marL="457200" rtl="0" algn="just">
              <a:lnSpc>
                <a:spcPct val="150000"/>
              </a:lnSpc>
              <a:spcBef>
                <a:spcPts val="600"/>
              </a:spcBef>
              <a:spcAft>
                <a:spcPts val="0"/>
              </a:spcAft>
              <a:buClr>
                <a:srgbClr val="383838"/>
              </a:buClr>
              <a:buSzPts val="1000"/>
              <a:buFont typeface="Georgia"/>
              <a:buChar char="●"/>
            </a:pPr>
            <a:r>
              <a:rPr b="1" lang="sv-SE" sz="1000">
                <a:solidFill>
                  <a:srgbClr val="383838"/>
                </a:solidFill>
              </a:rPr>
              <a:t>Name functions/methods using a verb</a:t>
            </a:r>
            <a:r>
              <a:rPr lang="sv-SE" sz="1000">
                <a:solidFill>
                  <a:srgbClr val="383838"/>
                </a:solidFill>
              </a:rPr>
              <a:t>, according to their context and what they do</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lang="sv-SE" sz="1000">
                <a:solidFill>
                  <a:srgbClr val="383838"/>
                </a:solidFill>
              </a:rPr>
              <a:t>Should </a:t>
            </a:r>
            <a:r>
              <a:rPr b="1" lang="sv-SE" sz="1000">
                <a:solidFill>
                  <a:srgbClr val="383838"/>
                </a:solidFill>
              </a:rPr>
              <a:t>be as small as possible</a:t>
            </a:r>
            <a:endParaRPr b="1"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lang="sv-SE" sz="1000">
                <a:solidFill>
                  <a:srgbClr val="383838"/>
                </a:solidFill>
              </a:rPr>
              <a:t>Should have an </a:t>
            </a:r>
            <a:r>
              <a:rPr b="1" lang="sv-SE" sz="1000">
                <a:solidFill>
                  <a:srgbClr val="383838"/>
                </a:solidFill>
              </a:rPr>
              <a:t>explicit intent</a:t>
            </a:r>
            <a:r>
              <a:rPr lang="sv-SE" sz="1000">
                <a:solidFill>
                  <a:srgbClr val="383838"/>
                </a:solidFill>
              </a:rPr>
              <a:t>, both in its name and code</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lang="sv-SE" sz="1000">
                <a:solidFill>
                  <a:srgbClr val="383838"/>
                </a:solidFill>
              </a:rPr>
              <a:t>Should </a:t>
            </a:r>
            <a:r>
              <a:rPr b="1" lang="sv-SE" sz="1000">
                <a:solidFill>
                  <a:srgbClr val="383838"/>
                </a:solidFill>
              </a:rPr>
              <a:t>do one thing</a:t>
            </a:r>
            <a:r>
              <a:rPr lang="sv-SE" sz="1000">
                <a:solidFill>
                  <a:srgbClr val="383838"/>
                </a:solidFill>
              </a:rPr>
              <a:t> only and do it well. One thing means one level of abstraction and one `action`</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lang="sv-SE" sz="1000">
                <a:solidFill>
                  <a:srgbClr val="383838"/>
                </a:solidFill>
              </a:rPr>
              <a:t>Should have </a:t>
            </a:r>
            <a:r>
              <a:rPr b="1" lang="sv-SE" sz="1000">
                <a:solidFill>
                  <a:srgbClr val="383838"/>
                </a:solidFill>
              </a:rPr>
              <a:t>at most 3 arguments</a:t>
            </a:r>
            <a:r>
              <a:rPr lang="sv-SE" sz="1000">
                <a:solidFill>
                  <a:srgbClr val="383838"/>
                </a:solidFill>
              </a:rPr>
              <a:t>, if we have more than 3 and they are conceptually related, we should group them in an object</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b="1" lang="sv-SE" sz="1000">
                <a:solidFill>
                  <a:srgbClr val="383838"/>
                </a:solidFill>
              </a:rPr>
              <a:t>Avoid boolean arguments</a:t>
            </a:r>
            <a:r>
              <a:rPr lang="sv-SE" sz="1000">
                <a:solidFill>
                  <a:srgbClr val="383838"/>
                </a:solidFill>
              </a:rPr>
              <a:t>, use 2 functions/methods instead</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b="1" lang="sv-SE" sz="1000">
                <a:solidFill>
                  <a:srgbClr val="383838"/>
                </a:solidFill>
              </a:rPr>
              <a:t>Comply to CQS</a:t>
            </a:r>
            <a:r>
              <a:rPr lang="sv-SE" sz="1000">
                <a:solidFill>
                  <a:srgbClr val="383838"/>
                </a:solidFill>
              </a:rPr>
              <a:t>, either:</a:t>
            </a:r>
            <a:endParaRPr sz="1000">
              <a:solidFill>
                <a:srgbClr val="383838"/>
              </a:solidFill>
            </a:endParaRPr>
          </a:p>
          <a:p>
            <a:pPr indent="-292100" lvl="1" marL="914400" rtl="0" algn="just">
              <a:lnSpc>
                <a:spcPct val="150000"/>
              </a:lnSpc>
              <a:spcBef>
                <a:spcPts val="0"/>
              </a:spcBef>
              <a:spcAft>
                <a:spcPts val="0"/>
              </a:spcAft>
              <a:buClr>
                <a:srgbClr val="383838"/>
              </a:buClr>
              <a:buSzPts val="1000"/>
              <a:buFont typeface="Arial"/>
              <a:buChar char="○"/>
            </a:pPr>
            <a:r>
              <a:rPr lang="sv-SE" sz="1000">
                <a:solidFill>
                  <a:srgbClr val="383838"/>
                </a:solidFill>
              </a:rPr>
              <a:t>– Do something (change state)</a:t>
            </a:r>
            <a:endParaRPr sz="1000">
              <a:solidFill>
                <a:srgbClr val="383838"/>
              </a:solidFill>
            </a:endParaRPr>
          </a:p>
          <a:p>
            <a:pPr indent="-292100" lvl="1" marL="914400" rtl="0" algn="just">
              <a:lnSpc>
                <a:spcPct val="150000"/>
              </a:lnSpc>
              <a:spcBef>
                <a:spcPts val="0"/>
              </a:spcBef>
              <a:spcAft>
                <a:spcPts val="0"/>
              </a:spcAft>
              <a:buClr>
                <a:srgbClr val="383838"/>
              </a:buClr>
              <a:buSzPts val="1000"/>
              <a:buFont typeface="Arial"/>
              <a:buChar char="○"/>
            </a:pPr>
            <a:r>
              <a:rPr lang="sv-SE" sz="1000">
                <a:solidFill>
                  <a:srgbClr val="383838"/>
                </a:solidFill>
              </a:rPr>
              <a:t>– Get something (return info about an object)</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b="1" lang="sv-SE" sz="1000">
                <a:solidFill>
                  <a:srgbClr val="383838"/>
                </a:solidFill>
              </a:rPr>
              <a:t>Don’t return an error code</a:t>
            </a:r>
            <a:r>
              <a:rPr lang="sv-SE" sz="1000">
                <a:solidFill>
                  <a:srgbClr val="383838"/>
                </a:solidFill>
              </a:rPr>
              <a:t>, throw an exception instead</a:t>
            </a:r>
            <a:endParaRPr sz="1000">
              <a:solidFill>
                <a:srgbClr val="383838"/>
              </a:solidFill>
            </a:endParaRPr>
          </a:p>
          <a:p>
            <a:pPr indent="-292100" lvl="0" marL="457200" rtl="0" algn="just">
              <a:lnSpc>
                <a:spcPct val="150000"/>
              </a:lnSpc>
              <a:spcBef>
                <a:spcPts val="0"/>
              </a:spcBef>
              <a:spcAft>
                <a:spcPts val="0"/>
              </a:spcAft>
              <a:buClr>
                <a:srgbClr val="383838"/>
              </a:buClr>
              <a:buSzPts val="1000"/>
              <a:buFont typeface="Georgia"/>
              <a:buChar char="●"/>
            </a:pPr>
            <a:r>
              <a:rPr b="1" lang="sv-SE" sz="1000">
                <a:solidFill>
                  <a:srgbClr val="383838"/>
                </a:solidFill>
              </a:rPr>
              <a:t>Blocks inside conditionals or loops should be one line long</a:t>
            </a:r>
            <a:r>
              <a:rPr lang="sv-SE" sz="1000">
                <a:solidFill>
                  <a:srgbClr val="383838"/>
                </a:solidFill>
              </a:rPr>
              <a:t>, a function call which, if named correctly, adds documentary value (good style)</a:t>
            </a:r>
            <a:endParaRPr sz="1000">
              <a:solidFill>
                <a:srgbClr val="383838"/>
              </a:solidFill>
            </a:endParaRPr>
          </a:p>
          <a:p>
            <a:pPr indent="-311150" lvl="0" marL="5029200" rtl="0" algn="l">
              <a:lnSpc>
                <a:spcPct val="150000"/>
              </a:lnSpc>
              <a:spcBef>
                <a:spcPts val="0"/>
              </a:spcBef>
              <a:spcAft>
                <a:spcPts val="0"/>
              </a:spcAft>
              <a:buClr>
                <a:srgbClr val="595959"/>
              </a:buClr>
              <a:buSzPts val="1300"/>
              <a:buChar char="-"/>
            </a:pPr>
            <a:r>
              <a:rPr lang="sv-SE" sz="1300">
                <a:solidFill>
                  <a:srgbClr val="595959"/>
                </a:solidFill>
              </a:rPr>
              <a:t>by Uncle Bob</a:t>
            </a:r>
            <a:endParaRPr sz="1300">
              <a:solidFill>
                <a:srgbClr val="595959"/>
              </a:solidFill>
            </a:endParaRPr>
          </a:p>
          <a:p>
            <a:pPr indent="0" lvl="0" marL="457200" rtl="0" algn="l">
              <a:lnSpc>
                <a:spcPct val="150000"/>
              </a:lnSpc>
              <a:spcBef>
                <a:spcPts val="1600"/>
              </a:spcBef>
              <a:spcAft>
                <a:spcPts val="1600"/>
              </a:spcAft>
              <a:buNone/>
            </a:pPr>
            <a:r>
              <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8"/>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a:t>
            </a:r>
            <a:endParaRPr b="1" sz="2600">
              <a:solidFill>
                <a:srgbClr val="1A1A1A"/>
              </a:solidFill>
              <a:latin typeface="Raleway"/>
              <a:ea typeface="Raleway"/>
              <a:cs typeface="Raleway"/>
              <a:sym typeface="Raleway"/>
            </a:endParaRPr>
          </a:p>
        </p:txBody>
      </p:sp>
      <p:pic>
        <p:nvPicPr>
          <p:cNvPr id="306" name="Google Shape;306;p38"/>
          <p:cNvPicPr preferRelativeResize="0"/>
          <p:nvPr/>
        </p:nvPicPr>
        <p:blipFill>
          <a:blip r:embed="rId3">
            <a:alphaModFix/>
          </a:blip>
          <a:stretch>
            <a:fillRect/>
          </a:stretch>
        </p:blipFill>
        <p:spPr>
          <a:xfrm>
            <a:off x="4208250" y="591375"/>
            <a:ext cx="4782249" cy="2957225"/>
          </a:xfrm>
          <a:prstGeom prst="rect">
            <a:avLst/>
          </a:prstGeom>
          <a:noFill/>
          <a:ln>
            <a:noFill/>
          </a:ln>
        </p:spPr>
      </p:pic>
      <p:sp>
        <p:nvSpPr>
          <p:cNvPr id="307" name="Google Shape;307;p38"/>
          <p:cNvSpPr txBox="1"/>
          <p:nvPr/>
        </p:nvSpPr>
        <p:spPr>
          <a:xfrm>
            <a:off x="0" y="535200"/>
            <a:ext cx="4146900" cy="3632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sv-SE"/>
              <a:t>Nothing can be quite so </a:t>
            </a:r>
            <a:r>
              <a:rPr b="1" lang="sv-SE"/>
              <a:t>helpful as a well-placed </a:t>
            </a:r>
            <a:r>
              <a:rPr lang="sv-SE"/>
              <a:t>comment. Nothing can clutter up a module more than frivolous dogmatic comments. Nothing can be quite </a:t>
            </a:r>
            <a:r>
              <a:rPr b="1" lang="sv-SE"/>
              <a:t>so damaging as an old crufty comment that propagates lies and misinformation</a:t>
            </a:r>
            <a:r>
              <a:rPr lang="sv-SE"/>
              <a:t>.</a:t>
            </a:r>
            <a:endParaRPr/>
          </a:p>
          <a:p>
            <a:pPr indent="-317500" lvl="0" marL="457200" rtl="0" algn="l">
              <a:lnSpc>
                <a:spcPct val="115000"/>
              </a:lnSpc>
              <a:spcBef>
                <a:spcPts val="0"/>
              </a:spcBef>
              <a:spcAft>
                <a:spcPts val="0"/>
              </a:spcAft>
              <a:buClr>
                <a:srgbClr val="999999"/>
              </a:buClr>
              <a:buSzPts val="1400"/>
              <a:buChar char="-"/>
            </a:pPr>
            <a:r>
              <a:rPr lang="sv-SE">
                <a:solidFill>
                  <a:srgbClr val="999999"/>
                </a:solidFill>
              </a:rPr>
              <a:t>Clean Code, Martin</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9"/>
          <p:cNvSpPr txBox="1"/>
          <p:nvPr/>
        </p:nvSpPr>
        <p:spPr>
          <a:xfrm>
            <a:off x="729450" y="778300"/>
            <a:ext cx="7688700" cy="4067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sv-SE" sz="1300"/>
              <a:t>When </a:t>
            </a:r>
            <a:r>
              <a:rPr b="1" lang="sv-SE" sz="1300"/>
              <a:t>NOT </a:t>
            </a:r>
            <a:r>
              <a:rPr lang="sv-SE" sz="1300"/>
              <a:t>comment</a:t>
            </a:r>
            <a:r>
              <a:rPr lang="sv-SE" sz="1300"/>
              <a:t>:</a:t>
            </a:r>
            <a:endParaRPr sz="1300"/>
          </a:p>
          <a:p>
            <a:pPr indent="-311150" lvl="0" marL="457200" rtl="0" algn="l">
              <a:lnSpc>
                <a:spcPct val="115000"/>
              </a:lnSpc>
              <a:spcBef>
                <a:spcPts val="1600"/>
              </a:spcBef>
              <a:spcAft>
                <a:spcPts val="0"/>
              </a:spcAft>
              <a:buClr>
                <a:srgbClr val="000000"/>
              </a:buClr>
              <a:buSzPts val="1300"/>
              <a:buFont typeface="Arial"/>
              <a:buChar char="●"/>
            </a:pPr>
            <a:r>
              <a:rPr lang="sv-SE" sz="1300"/>
              <a:t>good code is self documented and not requires comments</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during refactoring, if there were comments, big change they won’t be updated and will lie</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dead commented code should never exist in project</a:t>
            </a:r>
            <a:endParaRPr sz="1300"/>
          </a:p>
          <a:p>
            <a:pPr indent="0" lvl="0" marL="0" rtl="0" algn="l">
              <a:lnSpc>
                <a:spcPct val="115000"/>
              </a:lnSpc>
              <a:spcBef>
                <a:spcPts val="1600"/>
              </a:spcBef>
              <a:spcAft>
                <a:spcPts val="0"/>
              </a:spcAft>
              <a:buNone/>
            </a:pPr>
            <a:r>
              <a:t/>
            </a:r>
            <a:endParaRPr sz="1300"/>
          </a:p>
          <a:p>
            <a:pPr indent="457200" lvl="0" marL="0" rtl="0" algn="l">
              <a:lnSpc>
                <a:spcPct val="115000"/>
              </a:lnSpc>
              <a:spcBef>
                <a:spcPts val="1600"/>
              </a:spcBef>
              <a:spcAft>
                <a:spcPts val="0"/>
              </a:spcAft>
              <a:buNone/>
            </a:pPr>
            <a:r>
              <a:rPr lang="sv-SE" sz="1300"/>
              <a:t>Valid cases:</a:t>
            </a:r>
            <a:endParaRPr sz="1300"/>
          </a:p>
          <a:p>
            <a:pPr indent="-311150" lvl="0" marL="457200" rtl="0" algn="l">
              <a:lnSpc>
                <a:spcPct val="115000"/>
              </a:lnSpc>
              <a:spcBef>
                <a:spcPts val="1600"/>
              </a:spcBef>
              <a:spcAft>
                <a:spcPts val="0"/>
              </a:spcAft>
              <a:buClr>
                <a:srgbClr val="000000"/>
              </a:buClr>
              <a:buSzPts val="1300"/>
              <a:buFont typeface="Arial"/>
              <a:buChar char="●"/>
            </a:pPr>
            <a:r>
              <a:rPr lang="sv-SE" sz="1300"/>
              <a:t>legal reasons, informative</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warnings, informing something</a:t>
            </a:r>
            <a:endParaRPr sz="1300"/>
          </a:p>
          <a:p>
            <a:pPr indent="-311150" lvl="0" marL="457200" rtl="0" algn="l">
              <a:lnSpc>
                <a:spcPct val="115000"/>
              </a:lnSpc>
              <a:spcBef>
                <a:spcPts val="0"/>
              </a:spcBef>
              <a:spcAft>
                <a:spcPts val="0"/>
              </a:spcAft>
              <a:buClr>
                <a:srgbClr val="000000"/>
              </a:buClr>
              <a:buSzPts val="1300"/>
              <a:buFont typeface="Arial"/>
              <a:buChar char="●"/>
            </a:pPr>
            <a:r>
              <a:rPr lang="sv-SE" sz="1300"/>
              <a:t>public API (Java Docs)</a:t>
            </a:r>
            <a:endParaRPr sz="1300"/>
          </a:p>
        </p:txBody>
      </p:sp>
      <p:sp>
        <p:nvSpPr>
          <p:cNvPr id="313" name="Google Shape;313;p39"/>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Comments...</a:t>
            </a:r>
            <a:endParaRPr b="1" sz="2600">
              <a:solidFill>
                <a:srgbClr val="1A1A1A"/>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0"/>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Comments…(good)</a:t>
            </a:r>
            <a:endParaRPr b="1" sz="2600">
              <a:solidFill>
                <a:srgbClr val="1A1A1A"/>
              </a:solidFill>
              <a:latin typeface="Raleway"/>
              <a:ea typeface="Raleway"/>
              <a:cs typeface="Raleway"/>
              <a:sym typeface="Raleway"/>
            </a:endParaRPr>
          </a:p>
        </p:txBody>
      </p:sp>
      <p:pic>
        <p:nvPicPr>
          <p:cNvPr id="319" name="Google Shape;319;p40"/>
          <p:cNvPicPr preferRelativeResize="0"/>
          <p:nvPr/>
        </p:nvPicPr>
        <p:blipFill>
          <a:blip r:embed="rId3">
            <a:alphaModFix/>
          </a:blip>
          <a:stretch>
            <a:fillRect/>
          </a:stretch>
        </p:blipFill>
        <p:spPr>
          <a:xfrm>
            <a:off x="193100" y="1006475"/>
            <a:ext cx="8477250" cy="628650"/>
          </a:xfrm>
          <a:prstGeom prst="rect">
            <a:avLst/>
          </a:prstGeom>
          <a:noFill/>
          <a:ln>
            <a:noFill/>
          </a:ln>
        </p:spPr>
      </p:pic>
      <p:pic>
        <p:nvPicPr>
          <p:cNvPr id="320" name="Google Shape;320;p40"/>
          <p:cNvPicPr preferRelativeResize="0"/>
          <p:nvPr/>
        </p:nvPicPr>
        <p:blipFill>
          <a:blip r:embed="rId4">
            <a:alphaModFix/>
          </a:blip>
          <a:stretch>
            <a:fillRect/>
          </a:stretch>
        </p:blipFill>
        <p:spPr>
          <a:xfrm>
            <a:off x="152400" y="2010075"/>
            <a:ext cx="6696075" cy="447675"/>
          </a:xfrm>
          <a:prstGeom prst="rect">
            <a:avLst/>
          </a:prstGeom>
          <a:noFill/>
          <a:ln>
            <a:noFill/>
          </a:ln>
        </p:spPr>
      </p:pic>
      <p:pic>
        <p:nvPicPr>
          <p:cNvPr id="321" name="Google Shape;321;p40"/>
          <p:cNvPicPr preferRelativeResize="0"/>
          <p:nvPr/>
        </p:nvPicPr>
        <p:blipFill>
          <a:blip r:embed="rId5">
            <a:alphaModFix/>
          </a:blip>
          <a:stretch>
            <a:fillRect/>
          </a:stretch>
        </p:blipFill>
        <p:spPr>
          <a:xfrm>
            <a:off x="152400" y="2925975"/>
            <a:ext cx="8839200" cy="14179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1"/>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Comments…(good)</a:t>
            </a:r>
            <a:endParaRPr b="1" sz="2600">
              <a:solidFill>
                <a:srgbClr val="1A1A1A"/>
              </a:solidFill>
              <a:latin typeface="Raleway"/>
              <a:ea typeface="Raleway"/>
              <a:cs typeface="Raleway"/>
              <a:sym typeface="Raleway"/>
            </a:endParaRPr>
          </a:p>
        </p:txBody>
      </p:sp>
      <p:pic>
        <p:nvPicPr>
          <p:cNvPr id="327" name="Google Shape;327;p41"/>
          <p:cNvPicPr preferRelativeResize="0"/>
          <p:nvPr/>
        </p:nvPicPr>
        <p:blipFill>
          <a:blip r:embed="rId3">
            <a:alphaModFix/>
          </a:blip>
          <a:stretch>
            <a:fillRect/>
          </a:stretch>
        </p:blipFill>
        <p:spPr>
          <a:xfrm>
            <a:off x="276500" y="1041013"/>
            <a:ext cx="8776951" cy="300950"/>
          </a:xfrm>
          <a:prstGeom prst="rect">
            <a:avLst/>
          </a:prstGeom>
          <a:noFill/>
          <a:ln>
            <a:noFill/>
          </a:ln>
        </p:spPr>
      </p:pic>
      <p:pic>
        <p:nvPicPr>
          <p:cNvPr id="328" name="Google Shape;328;p41"/>
          <p:cNvPicPr preferRelativeResize="0"/>
          <p:nvPr/>
        </p:nvPicPr>
        <p:blipFill>
          <a:blip r:embed="rId4">
            <a:alphaModFix/>
          </a:blip>
          <a:stretch>
            <a:fillRect/>
          </a:stretch>
        </p:blipFill>
        <p:spPr>
          <a:xfrm>
            <a:off x="276500" y="2062100"/>
            <a:ext cx="8839199" cy="13030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2"/>
          <p:cNvSpPr txBox="1"/>
          <p:nvPr/>
        </p:nvSpPr>
        <p:spPr>
          <a:xfrm>
            <a:off x="729450" y="778300"/>
            <a:ext cx="7688700" cy="957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lang="sv-SE" sz="1300"/>
              <a:t>Most comments fall into this category. Usually they are crutches or excuses for poor code or justifications for insufficient decisions, amounting to little more than the programmer talking to himself.</a:t>
            </a:r>
            <a:endParaRPr sz="1300"/>
          </a:p>
        </p:txBody>
      </p:sp>
      <p:sp>
        <p:nvSpPr>
          <p:cNvPr id="334" name="Google Shape;334;p42"/>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Comments…(bad)</a:t>
            </a:r>
            <a:endParaRPr b="1" sz="2600">
              <a:solidFill>
                <a:srgbClr val="1A1A1A"/>
              </a:solidFill>
              <a:latin typeface="Raleway"/>
              <a:ea typeface="Raleway"/>
              <a:cs typeface="Raleway"/>
              <a:sym typeface="Raleway"/>
            </a:endParaRPr>
          </a:p>
        </p:txBody>
      </p:sp>
      <p:pic>
        <p:nvPicPr>
          <p:cNvPr id="335" name="Google Shape;335;p42"/>
          <p:cNvPicPr preferRelativeResize="0"/>
          <p:nvPr/>
        </p:nvPicPr>
        <p:blipFill>
          <a:blip r:embed="rId3">
            <a:alphaModFix/>
          </a:blip>
          <a:stretch>
            <a:fillRect/>
          </a:stretch>
        </p:blipFill>
        <p:spPr>
          <a:xfrm>
            <a:off x="832838" y="2571750"/>
            <a:ext cx="7197774" cy="1759850"/>
          </a:xfrm>
          <a:prstGeom prst="rect">
            <a:avLst/>
          </a:prstGeom>
          <a:noFill/>
          <a:ln>
            <a:noFill/>
          </a:ln>
        </p:spPr>
      </p:pic>
      <p:sp>
        <p:nvSpPr>
          <p:cNvPr id="336" name="Google Shape;336;p42"/>
          <p:cNvSpPr txBox="1"/>
          <p:nvPr/>
        </p:nvSpPr>
        <p:spPr>
          <a:xfrm>
            <a:off x="918525" y="1951163"/>
            <a:ext cx="4748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Mumbling</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3"/>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Comments…(bad)</a:t>
            </a:r>
            <a:endParaRPr b="1" sz="2600">
              <a:solidFill>
                <a:srgbClr val="1A1A1A"/>
              </a:solidFill>
              <a:latin typeface="Raleway"/>
              <a:ea typeface="Raleway"/>
              <a:cs typeface="Raleway"/>
              <a:sym typeface="Raleway"/>
            </a:endParaRPr>
          </a:p>
        </p:txBody>
      </p:sp>
      <p:pic>
        <p:nvPicPr>
          <p:cNvPr id="342" name="Google Shape;342;p43"/>
          <p:cNvPicPr preferRelativeResize="0"/>
          <p:nvPr/>
        </p:nvPicPr>
        <p:blipFill>
          <a:blip r:embed="rId3">
            <a:alphaModFix/>
          </a:blip>
          <a:stretch>
            <a:fillRect/>
          </a:stretch>
        </p:blipFill>
        <p:spPr>
          <a:xfrm>
            <a:off x="727675" y="1217725"/>
            <a:ext cx="6396801" cy="2944425"/>
          </a:xfrm>
          <a:prstGeom prst="rect">
            <a:avLst/>
          </a:prstGeom>
          <a:noFill/>
          <a:ln>
            <a:noFill/>
          </a:ln>
        </p:spPr>
      </p:pic>
      <p:sp>
        <p:nvSpPr>
          <p:cNvPr id="343" name="Google Shape;343;p43"/>
          <p:cNvSpPr txBox="1"/>
          <p:nvPr/>
        </p:nvSpPr>
        <p:spPr>
          <a:xfrm>
            <a:off x="932100" y="800850"/>
            <a:ext cx="4748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Redundant</a:t>
            </a:r>
            <a:r>
              <a:rPr b="1" lang="sv-SE"/>
              <a:t> comments</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Comments…(bad)</a:t>
            </a:r>
            <a:endParaRPr b="1" sz="2600">
              <a:solidFill>
                <a:srgbClr val="1A1A1A"/>
              </a:solidFill>
              <a:latin typeface="Raleway"/>
              <a:ea typeface="Raleway"/>
              <a:cs typeface="Raleway"/>
              <a:sym typeface="Raleway"/>
            </a:endParaRPr>
          </a:p>
        </p:txBody>
      </p:sp>
      <p:sp>
        <p:nvSpPr>
          <p:cNvPr id="349" name="Google Shape;349;p44"/>
          <p:cNvSpPr txBox="1"/>
          <p:nvPr/>
        </p:nvSpPr>
        <p:spPr>
          <a:xfrm>
            <a:off x="661400" y="721900"/>
            <a:ext cx="7241400" cy="69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SE">
                <a:solidFill>
                  <a:schemeClr val="dk1"/>
                </a:solidFill>
              </a:rPr>
              <a:t>Noise, mandatory comments</a:t>
            </a:r>
            <a:endParaRPr/>
          </a:p>
          <a:p>
            <a:pPr indent="-317500" lvl="0" marL="457200" rtl="0" algn="l">
              <a:spcBef>
                <a:spcPts val="0"/>
              </a:spcBef>
              <a:spcAft>
                <a:spcPts val="0"/>
              </a:spcAft>
              <a:buSzPts val="1400"/>
              <a:buChar char="●"/>
            </a:pPr>
            <a:r>
              <a:rPr lang="sv-SE"/>
              <a:t>Journal Comments - use </a:t>
            </a:r>
            <a:r>
              <a:rPr i="1" lang="sv-SE">
                <a:solidFill>
                  <a:srgbClr val="222222"/>
                </a:solidFill>
              </a:rPr>
              <a:t>Version Control System </a:t>
            </a:r>
            <a:r>
              <a:rPr lang="sv-SE"/>
              <a:t>instead</a:t>
            </a:r>
            <a:endParaRPr/>
          </a:p>
          <a:p>
            <a:pPr indent="0" lvl="0" marL="457200" rtl="0" algn="l">
              <a:spcBef>
                <a:spcPts val="0"/>
              </a:spcBef>
              <a:spcAft>
                <a:spcPts val="0"/>
              </a:spcAft>
              <a:buNone/>
            </a:pPr>
            <a:r>
              <a:t/>
            </a:r>
            <a:endParaRPr/>
          </a:p>
        </p:txBody>
      </p:sp>
      <p:pic>
        <p:nvPicPr>
          <p:cNvPr id="350" name="Google Shape;350;p44"/>
          <p:cNvPicPr preferRelativeResize="0"/>
          <p:nvPr/>
        </p:nvPicPr>
        <p:blipFill>
          <a:blip r:embed="rId3">
            <a:alphaModFix/>
          </a:blip>
          <a:stretch>
            <a:fillRect/>
          </a:stretch>
        </p:blipFill>
        <p:spPr>
          <a:xfrm>
            <a:off x="4929375" y="2480875"/>
            <a:ext cx="2111047" cy="801000"/>
          </a:xfrm>
          <a:prstGeom prst="rect">
            <a:avLst/>
          </a:prstGeom>
          <a:noFill/>
          <a:ln>
            <a:noFill/>
          </a:ln>
        </p:spPr>
      </p:pic>
      <p:pic>
        <p:nvPicPr>
          <p:cNvPr id="351" name="Google Shape;351;p44"/>
          <p:cNvPicPr preferRelativeResize="0"/>
          <p:nvPr/>
        </p:nvPicPr>
        <p:blipFill>
          <a:blip r:embed="rId4">
            <a:alphaModFix/>
          </a:blip>
          <a:stretch>
            <a:fillRect/>
          </a:stretch>
        </p:blipFill>
        <p:spPr>
          <a:xfrm>
            <a:off x="797900" y="1845625"/>
            <a:ext cx="2531875" cy="207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9"/>
          <p:cNvSpPr txBox="1"/>
          <p:nvPr>
            <p:ph type="title"/>
          </p:nvPr>
        </p:nvSpPr>
        <p:spPr>
          <a:xfrm>
            <a:off x="457200" y="4760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sv-SE"/>
              <a:t>What is clean code...</a:t>
            </a:r>
            <a:endParaRPr/>
          </a:p>
        </p:txBody>
      </p:sp>
      <p:sp>
        <p:nvSpPr>
          <p:cNvPr id="64" name="Google Shape;64;p9"/>
          <p:cNvSpPr txBox="1"/>
          <p:nvPr/>
        </p:nvSpPr>
        <p:spPr>
          <a:xfrm>
            <a:off x="856925" y="1026500"/>
            <a:ext cx="4990200" cy="31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sv-SE" sz="1800"/>
              <a:t>S</a:t>
            </a:r>
            <a:r>
              <a:rPr lang="sv-SE" sz="1800"/>
              <a:t>ource code to be clean must be:</a:t>
            </a:r>
            <a:endParaRPr sz="1800"/>
          </a:p>
          <a:p>
            <a:pPr indent="-311150" lvl="0" marL="457200" rtl="0" algn="l">
              <a:lnSpc>
                <a:spcPct val="150000"/>
              </a:lnSpc>
              <a:spcBef>
                <a:spcPts val="0"/>
              </a:spcBef>
              <a:spcAft>
                <a:spcPts val="0"/>
              </a:spcAft>
              <a:buClr>
                <a:srgbClr val="000000"/>
              </a:buClr>
              <a:buSzPts val="1300"/>
              <a:buFont typeface="Arial"/>
              <a:buChar char="●"/>
            </a:pPr>
            <a:r>
              <a:rPr lang="sv-SE" sz="1300"/>
              <a:t>readable</a:t>
            </a:r>
            <a:endParaRPr sz="1300"/>
          </a:p>
          <a:p>
            <a:pPr indent="-311150" lvl="0" marL="457200" rtl="0" algn="l">
              <a:lnSpc>
                <a:spcPct val="150000"/>
              </a:lnSpc>
              <a:spcBef>
                <a:spcPts val="0"/>
              </a:spcBef>
              <a:spcAft>
                <a:spcPts val="0"/>
              </a:spcAft>
              <a:buClr>
                <a:srgbClr val="000000"/>
              </a:buClr>
              <a:buSzPts val="1300"/>
              <a:buFont typeface="Arial"/>
              <a:buChar char="●"/>
            </a:pPr>
            <a:r>
              <a:rPr lang="sv-SE" sz="1300"/>
              <a:t>simple </a:t>
            </a:r>
            <a:endParaRPr sz="1300"/>
          </a:p>
          <a:p>
            <a:pPr indent="-311150" lvl="0" marL="457200" rtl="0" algn="l">
              <a:lnSpc>
                <a:spcPct val="150000"/>
              </a:lnSpc>
              <a:spcBef>
                <a:spcPts val="0"/>
              </a:spcBef>
              <a:spcAft>
                <a:spcPts val="0"/>
              </a:spcAft>
              <a:buClr>
                <a:srgbClr val="000000"/>
              </a:buClr>
              <a:buSzPts val="1300"/>
              <a:buFont typeface="Arial"/>
              <a:buChar char="●"/>
            </a:pPr>
            <a:r>
              <a:rPr lang="sv-SE" sz="1300"/>
              <a:t>well structured</a:t>
            </a:r>
            <a:endParaRPr sz="1300"/>
          </a:p>
          <a:p>
            <a:pPr indent="-311150" lvl="0" marL="457200" rtl="0" algn="l">
              <a:lnSpc>
                <a:spcPct val="150000"/>
              </a:lnSpc>
              <a:spcBef>
                <a:spcPts val="0"/>
              </a:spcBef>
              <a:spcAft>
                <a:spcPts val="0"/>
              </a:spcAft>
              <a:buClr>
                <a:srgbClr val="000000"/>
              </a:buClr>
              <a:buSzPts val="1300"/>
              <a:buFont typeface="Arial"/>
              <a:buChar char="●"/>
            </a:pPr>
            <a:r>
              <a:rPr lang="sv-SE" sz="1300"/>
              <a:t>extensible </a:t>
            </a:r>
            <a:endParaRPr sz="1300"/>
          </a:p>
          <a:p>
            <a:pPr indent="-311150" lvl="0" marL="457200" rtl="0" algn="l">
              <a:lnSpc>
                <a:spcPct val="150000"/>
              </a:lnSpc>
              <a:spcBef>
                <a:spcPts val="0"/>
              </a:spcBef>
              <a:spcAft>
                <a:spcPts val="0"/>
              </a:spcAft>
              <a:buClr>
                <a:srgbClr val="000000"/>
              </a:buClr>
              <a:buSzPts val="1300"/>
              <a:buFont typeface="Arial"/>
              <a:buChar char="●"/>
            </a:pPr>
            <a:r>
              <a:rPr lang="sv-SE" sz="1300"/>
              <a:t>maintainable </a:t>
            </a:r>
            <a:endParaRPr sz="1300"/>
          </a:p>
          <a:p>
            <a:pPr indent="-311150" lvl="0" marL="457200" rtl="0" algn="l">
              <a:lnSpc>
                <a:spcPct val="150000"/>
              </a:lnSpc>
              <a:spcBef>
                <a:spcPts val="0"/>
              </a:spcBef>
              <a:spcAft>
                <a:spcPts val="0"/>
              </a:spcAft>
              <a:buClr>
                <a:srgbClr val="000000"/>
              </a:buClr>
              <a:buSzPts val="1300"/>
              <a:buFont typeface="Arial"/>
              <a:buChar char="●"/>
            </a:pPr>
            <a:r>
              <a:rPr lang="sv-SE" sz="1300"/>
              <a:t>testable</a:t>
            </a:r>
            <a:endParaRPr sz="1300"/>
          </a:p>
          <a:p>
            <a:pPr indent="0" lvl="0" marL="0" rtl="0" algn="l">
              <a:lnSpc>
                <a:spcPct val="115000"/>
              </a:lnSpc>
              <a:spcBef>
                <a:spcPts val="1600"/>
              </a:spcBef>
              <a:spcAft>
                <a:spcPts val="1600"/>
              </a:spcAft>
              <a:buNone/>
            </a:pPr>
            <a:r>
              <a:t/>
            </a:r>
            <a:endParaRPr sz="1300"/>
          </a:p>
        </p:txBody>
      </p:sp>
      <p:pic>
        <p:nvPicPr>
          <p:cNvPr id="65" name="Google Shape;65;p9"/>
          <p:cNvPicPr preferRelativeResize="0"/>
          <p:nvPr/>
        </p:nvPicPr>
        <p:blipFill>
          <a:blip r:embed="rId3">
            <a:alphaModFix/>
          </a:blip>
          <a:stretch>
            <a:fillRect/>
          </a:stretch>
        </p:blipFill>
        <p:spPr>
          <a:xfrm>
            <a:off x="4666875" y="1322600"/>
            <a:ext cx="4019926" cy="2261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5"/>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Comments…(bad)</a:t>
            </a:r>
            <a:endParaRPr b="1" sz="2600">
              <a:solidFill>
                <a:srgbClr val="1A1A1A"/>
              </a:solidFill>
              <a:latin typeface="Raleway"/>
              <a:ea typeface="Raleway"/>
              <a:cs typeface="Raleway"/>
              <a:sym typeface="Raleway"/>
            </a:endParaRPr>
          </a:p>
        </p:txBody>
      </p:sp>
      <p:sp>
        <p:nvSpPr>
          <p:cNvPr id="357" name="Google Shape;357;p45"/>
          <p:cNvSpPr txBox="1"/>
          <p:nvPr/>
        </p:nvSpPr>
        <p:spPr>
          <a:xfrm>
            <a:off x="360950" y="180475"/>
            <a:ext cx="8276100" cy="163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Don’t Use a Comment When You Can Use a Function or a Variable</a:t>
            </a:r>
            <a:endParaRPr/>
          </a:p>
        </p:txBody>
      </p:sp>
      <p:pic>
        <p:nvPicPr>
          <p:cNvPr id="358" name="Google Shape;358;p45"/>
          <p:cNvPicPr preferRelativeResize="0"/>
          <p:nvPr/>
        </p:nvPicPr>
        <p:blipFill>
          <a:blip r:embed="rId3">
            <a:alphaModFix/>
          </a:blip>
          <a:stretch>
            <a:fillRect/>
          </a:stretch>
        </p:blipFill>
        <p:spPr>
          <a:xfrm>
            <a:off x="1590875" y="1291100"/>
            <a:ext cx="6685200" cy="2326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6"/>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Comments…(bad)</a:t>
            </a:r>
            <a:endParaRPr b="1" sz="2600">
              <a:solidFill>
                <a:srgbClr val="1A1A1A"/>
              </a:solidFill>
              <a:latin typeface="Raleway"/>
              <a:ea typeface="Raleway"/>
              <a:cs typeface="Raleway"/>
              <a:sym typeface="Raleway"/>
            </a:endParaRPr>
          </a:p>
        </p:txBody>
      </p:sp>
      <p:sp>
        <p:nvSpPr>
          <p:cNvPr id="364" name="Google Shape;364;p46"/>
          <p:cNvSpPr txBox="1"/>
          <p:nvPr/>
        </p:nvSpPr>
        <p:spPr>
          <a:xfrm>
            <a:off x="658825" y="698825"/>
            <a:ext cx="19425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Commented code</a:t>
            </a:r>
            <a:endParaRPr b="1"/>
          </a:p>
        </p:txBody>
      </p:sp>
      <p:sp>
        <p:nvSpPr>
          <p:cNvPr id="365" name="Google Shape;365;p46"/>
          <p:cNvSpPr txBox="1"/>
          <p:nvPr/>
        </p:nvSpPr>
        <p:spPr>
          <a:xfrm>
            <a:off x="1093125" y="3205350"/>
            <a:ext cx="67704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Delete, delete, delete it!</a:t>
            </a:r>
            <a:endParaRPr/>
          </a:p>
        </p:txBody>
      </p:sp>
      <p:pic>
        <p:nvPicPr>
          <p:cNvPr id="366" name="Google Shape;366;p46"/>
          <p:cNvPicPr preferRelativeResize="0"/>
          <p:nvPr/>
        </p:nvPicPr>
        <p:blipFill>
          <a:blip r:embed="rId3">
            <a:alphaModFix/>
          </a:blip>
          <a:stretch>
            <a:fillRect/>
          </a:stretch>
        </p:blipFill>
        <p:spPr>
          <a:xfrm>
            <a:off x="2753725" y="687600"/>
            <a:ext cx="5833400" cy="2449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7"/>
          <p:cNvSpPr txBox="1"/>
          <p:nvPr/>
        </p:nvSpPr>
        <p:spPr>
          <a:xfrm>
            <a:off x="58737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Comments...</a:t>
            </a:r>
            <a:endParaRPr sz="2600">
              <a:solidFill>
                <a:srgbClr val="1A1A1A"/>
              </a:solidFill>
              <a:latin typeface="Raleway"/>
              <a:ea typeface="Raleway"/>
              <a:cs typeface="Raleway"/>
              <a:sym typeface="Raleway"/>
            </a:endParaRPr>
          </a:p>
        </p:txBody>
      </p:sp>
      <p:sp>
        <p:nvSpPr>
          <p:cNvPr id="372" name="Google Shape;372;p47"/>
          <p:cNvSpPr txBox="1"/>
          <p:nvPr/>
        </p:nvSpPr>
        <p:spPr>
          <a:xfrm>
            <a:off x="1026450" y="778300"/>
            <a:ext cx="7034400" cy="38037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sv-SE" sz="1200"/>
              <a:t>Conclusions</a:t>
            </a:r>
            <a:endParaRPr b="1" sz="1200"/>
          </a:p>
          <a:p>
            <a:pPr indent="-304800" lvl="0" marL="457200" rtl="0" algn="l">
              <a:lnSpc>
                <a:spcPct val="150000"/>
              </a:lnSpc>
              <a:spcBef>
                <a:spcPts val="1200"/>
              </a:spcBef>
              <a:spcAft>
                <a:spcPts val="0"/>
              </a:spcAft>
              <a:buClr>
                <a:srgbClr val="000000"/>
              </a:buClr>
              <a:buSzPts val="1200"/>
              <a:buChar char="●"/>
            </a:pPr>
            <a:r>
              <a:rPr lang="sv-SE" sz="1200"/>
              <a:t>Always explain yourself in code, without comments.</a:t>
            </a:r>
            <a:endParaRPr sz="1200"/>
          </a:p>
          <a:p>
            <a:pPr indent="-304800" lvl="0" marL="457200" rtl="0" algn="l">
              <a:lnSpc>
                <a:spcPct val="150000"/>
              </a:lnSpc>
              <a:spcBef>
                <a:spcPts val="0"/>
              </a:spcBef>
              <a:spcAft>
                <a:spcPts val="0"/>
              </a:spcAft>
              <a:buClr>
                <a:srgbClr val="000000"/>
              </a:buClr>
              <a:buSzPts val="1200"/>
              <a:buChar char="●"/>
            </a:pPr>
            <a:r>
              <a:rPr lang="sv-SE" sz="1200"/>
              <a:t>Don't be redundant.</a:t>
            </a:r>
            <a:endParaRPr sz="1200"/>
          </a:p>
          <a:p>
            <a:pPr indent="-304800" lvl="0" marL="457200" rtl="0" algn="l">
              <a:lnSpc>
                <a:spcPct val="150000"/>
              </a:lnSpc>
              <a:spcBef>
                <a:spcPts val="0"/>
              </a:spcBef>
              <a:spcAft>
                <a:spcPts val="0"/>
              </a:spcAft>
              <a:buClr>
                <a:srgbClr val="000000"/>
              </a:buClr>
              <a:buSzPts val="1200"/>
              <a:buChar char="●"/>
            </a:pPr>
            <a:r>
              <a:rPr lang="sv-SE" sz="1200"/>
              <a:t>Don't add obvious noise.</a:t>
            </a:r>
            <a:endParaRPr sz="1200"/>
          </a:p>
          <a:p>
            <a:pPr indent="-304800" lvl="0" marL="457200" rtl="0" algn="l">
              <a:lnSpc>
                <a:spcPct val="150000"/>
              </a:lnSpc>
              <a:spcBef>
                <a:spcPts val="0"/>
              </a:spcBef>
              <a:spcAft>
                <a:spcPts val="0"/>
              </a:spcAft>
              <a:buClr>
                <a:srgbClr val="000000"/>
              </a:buClr>
              <a:buSzPts val="1200"/>
              <a:buChar char="●"/>
            </a:pPr>
            <a:r>
              <a:rPr lang="sv-SE" sz="1200"/>
              <a:t>Don't use closing brace comments.</a:t>
            </a:r>
            <a:endParaRPr sz="1200"/>
          </a:p>
          <a:p>
            <a:pPr indent="-304800" lvl="0" marL="457200" rtl="0" algn="l">
              <a:lnSpc>
                <a:spcPct val="150000"/>
              </a:lnSpc>
              <a:spcBef>
                <a:spcPts val="0"/>
              </a:spcBef>
              <a:spcAft>
                <a:spcPts val="0"/>
              </a:spcAft>
              <a:buClr>
                <a:srgbClr val="000000"/>
              </a:buClr>
              <a:buSzPts val="1200"/>
              <a:buChar char="●"/>
            </a:pPr>
            <a:r>
              <a:rPr lang="sv-SE" sz="1200"/>
              <a:t>Don't comment out code. Just remove.</a:t>
            </a:r>
            <a:endParaRPr sz="1200"/>
          </a:p>
          <a:p>
            <a:pPr indent="0" lvl="0" marL="457200" rtl="0" algn="l">
              <a:lnSpc>
                <a:spcPct val="150000"/>
              </a:lnSpc>
              <a:spcBef>
                <a:spcPts val="1200"/>
              </a:spcBef>
              <a:spcAft>
                <a:spcPts val="0"/>
              </a:spcAft>
              <a:buNone/>
            </a:pPr>
            <a:r>
              <a:t/>
            </a:r>
            <a:endParaRPr sz="1200"/>
          </a:p>
          <a:p>
            <a:pPr indent="-304800" lvl="0" marL="457200" rtl="0" algn="l">
              <a:lnSpc>
                <a:spcPct val="150000"/>
              </a:lnSpc>
              <a:spcBef>
                <a:spcPts val="1200"/>
              </a:spcBef>
              <a:spcAft>
                <a:spcPts val="0"/>
              </a:spcAft>
              <a:buClr>
                <a:srgbClr val="000000"/>
              </a:buClr>
              <a:buSzPts val="1200"/>
              <a:buChar char="●"/>
            </a:pPr>
            <a:r>
              <a:rPr lang="sv-SE" sz="1200"/>
              <a:t>Use as explanation of intent.</a:t>
            </a:r>
            <a:endParaRPr sz="1200"/>
          </a:p>
          <a:p>
            <a:pPr indent="-304800" lvl="0" marL="457200" rtl="0" algn="l">
              <a:lnSpc>
                <a:spcPct val="150000"/>
              </a:lnSpc>
              <a:spcBef>
                <a:spcPts val="0"/>
              </a:spcBef>
              <a:spcAft>
                <a:spcPts val="0"/>
              </a:spcAft>
              <a:buClr>
                <a:srgbClr val="000000"/>
              </a:buClr>
              <a:buSzPts val="1200"/>
              <a:buChar char="●"/>
            </a:pPr>
            <a:r>
              <a:rPr lang="sv-SE" sz="1200"/>
              <a:t>Use as clarification of code.</a:t>
            </a:r>
            <a:endParaRPr sz="1200"/>
          </a:p>
          <a:p>
            <a:pPr indent="-304800" lvl="0" marL="457200" rtl="0" algn="l">
              <a:lnSpc>
                <a:spcPct val="150000"/>
              </a:lnSpc>
              <a:spcBef>
                <a:spcPts val="0"/>
              </a:spcBef>
              <a:spcAft>
                <a:spcPts val="0"/>
              </a:spcAft>
              <a:buClr>
                <a:srgbClr val="000000"/>
              </a:buClr>
              <a:buSzPts val="1200"/>
              <a:buChar char="●"/>
            </a:pPr>
            <a:r>
              <a:rPr lang="sv-SE" sz="1200"/>
              <a:t>Use as warning of consequences.</a:t>
            </a:r>
            <a:endParaRPr sz="1200"/>
          </a:p>
          <a:p>
            <a:pPr indent="-304800" lvl="0" marL="457200" rtl="0" algn="l">
              <a:lnSpc>
                <a:spcPct val="150000"/>
              </a:lnSpc>
              <a:spcBef>
                <a:spcPts val="0"/>
              </a:spcBef>
              <a:spcAft>
                <a:spcPts val="0"/>
              </a:spcAft>
              <a:buClr>
                <a:srgbClr val="000000"/>
              </a:buClr>
              <a:buSzPts val="1200"/>
              <a:buChar char="●"/>
            </a:pPr>
            <a:r>
              <a:rPr lang="sv-SE" sz="1200"/>
              <a:t>Use public API documentation</a:t>
            </a:r>
            <a:endParaRPr sz="1200"/>
          </a:p>
        </p:txBody>
      </p:sp>
      <p:pic>
        <p:nvPicPr>
          <p:cNvPr id="373" name="Google Shape;373;p47"/>
          <p:cNvPicPr preferRelativeResize="0"/>
          <p:nvPr/>
        </p:nvPicPr>
        <p:blipFill>
          <a:blip r:embed="rId3">
            <a:alphaModFix/>
          </a:blip>
          <a:stretch>
            <a:fillRect/>
          </a:stretch>
        </p:blipFill>
        <p:spPr>
          <a:xfrm>
            <a:off x="4571998" y="2925775"/>
            <a:ext cx="2848550" cy="1716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8"/>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Formatting</a:t>
            </a:r>
            <a:endParaRPr b="1" sz="2600">
              <a:solidFill>
                <a:srgbClr val="1A1A1A"/>
              </a:solidFill>
              <a:latin typeface="Raleway"/>
              <a:ea typeface="Raleway"/>
              <a:cs typeface="Raleway"/>
              <a:sym typeface="Raleway"/>
            </a:endParaRPr>
          </a:p>
        </p:txBody>
      </p:sp>
      <p:pic>
        <p:nvPicPr>
          <p:cNvPr id="379" name="Google Shape;379;p48"/>
          <p:cNvPicPr preferRelativeResize="0"/>
          <p:nvPr/>
        </p:nvPicPr>
        <p:blipFill>
          <a:blip r:embed="rId3">
            <a:alphaModFix/>
          </a:blip>
          <a:stretch>
            <a:fillRect/>
          </a:stretch>
        </p:blipFill>
        <p:spPr>
          <a:xfrm>
            <a:off x="3142950" y="901875"/>
            <a:ext cx="6001051" cy="2831625"/>
          </a:xfrm>
          <a:prstGeom prst="rect">
            <a:avLst/>
          </a:prstGeom>
          <a:noFill/>
          <a:ln>
            <a:noFill/>
          </a:ln>
        </p:spPr>
      </p:pic>
      <p:sp>
        <p:nvSpPr>
          <p:cNvPr id="380" name="Google Shape;380;p48"/>
          <p:cNvSpPr txBox="1"/>
          <p:nvPr/>
        </p:nvSpPr>
        <p:spPr>
          <a:xfrm>
            <a:off x="45125" y="901875"/>
            <a:ext cx="2973600" cy="20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Code </a:t>
            </a:r>
            <a:r>
              <a:rPr b="1" lang="sv-SE"/>
              <a:t>formatting </a:t>
            </a:r>
            <a:r>
              <a:rPr lang="sv-SE"/>
              <a:t>is about </a:t>
            </a:r>
            <a:r>
              <a:rPr b="1" lang="sv-SE"/>
              <a:t>communication</a:t>
            </a:r>
            <a:r>
              <a:rPr lang="sv-SE"/>
              <a:t>, and communication is the professional developer’s first order of business. </a:t>
            </a:r>
            <a:endParaRPr/>
          </a:p>
          <a:p>
            <a:pPr indent="-317500" lvl="0" marL="457200" rtl="0" algn="l">
              <a:spcBef>
                <a:spcPts val="0"/>
              </a:spcBef>
              <a:spcAft>
                <a:spcPts val="0"/>
              </a:spcAft>
              <a:buSzPts val="1400"/>
              <a:buChar char="-"/>
            </a:pPr>
            <a:r>
              <a:rPr lang="sv-SE"/>
              <a:t>Clean Code, Martin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9"/>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Formatting...</a:t>
            </a:r>
            <a:endParaRPr b="1" sz="2600">
              <a:solidFill>
                <a:srgbClr val="1A1A1A"/>
              </a:solidFill>
              <a:latin typeface="Raleway"/>
              <a:ea typeface="Raleway"/>
              <a:cs typeface="Raleway"/>
              <a:sym typeface="Raleway"/>
            </a:endParaRPr>
          </a:p>
        </p:txBody>
      </p:sp>
      <p:sp>
        <p:nvSpPr>
          <p:cNvPr id="386" name="Google Shape;386;p49"/>
          <p:cNvSpPr txBox="1"/>
          <p:nvPr/>
        </p:nvSpPr>
        <p:spPr>
          <a:xfrm>
            <a:off x="411975" y="800525"/>
            <a:ext cx="3941400" cy="3129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24292E"/>
              </a:buClr>
              <a:buSzPts val="1400"/>
              <a:buFont typeface="Arial"/>
              <a:buChar char="●"/>
            </a:pPr>
            <a:r>
              <a:rPr lang="sv-SE">
                <a:solidFill>
                  <a:srgbClr val="24292E"/>
                </a:solidFill>
              </a:rPr>
              <a:t>V</a:t>
            </a:r>
            <a:r>
              <a:rPr lang="sv-SE">
                <a:solidFill>
                  <a:srgbClr val="24292E"/>
                </a:solidFill>
              </a:rPr>
              <a:t>ertical </a:t>
            </a:r>
            <a:r>
              <a:rPr lang="sv-SE">
                <a:solidFill>
                  <a:srgbClr val="24292E"/>
                </a:solidFill>
              </a:rPr>
              <a:t>formatting</a:t>
            </a:r>
            <a:endParaRPr>
              <a:solidFill>
                <a:srgbClr val="24292E"/>
              </a:solidFill>
            </a:endParaRPr>
          </a:p>
          <a:p>
            <a:pPr indent="-298450" lvl="1" marL="914400" rtl="0" algn="l">
              <a:lnSpc>
                <a:spcPct val="150000"/>
              </a:lnSpc>
              <a:spcBef>
                <a:spcPts val="0"/>
              </a:spcBef>
              <a:spcAft>
                <a:spcPts val="0"/>
              </a:spcAft>
              <a:buClr>
                <a:srgbClr val="24292E"/>
              </a:buClr>
              <a:buSzPts val="1100"/>
              <a:buFont typeface="Lato"/>
              <a:buChar char="○"/>
            </a:pPr>
            <a:r>
              <a:rPr lang="sv-SE">
                <a:solidFill>
                  <a:srgbClr val="24292E"/>
                </a:solidFill>
              </a:rPr>
              <a:t>File size</a:t>
            </a:r>
            <a:endParaRPr>
              <a:solidFill>
                <a:srgbClr val="24292E"/>
              </a:solidFill>
            </a:endParaRPr>
          </a:p>
          <a:p>
            <a:pPr indent="-311150" lvl="0" marL="457200" rtl="0" algn="l">
              <a:lnSpc>
                <a:spcPct val="150000"/>
              </a:lnSpc>
              <a:spcBef>
                <a:spcPts val="0"/>
              </a:spcBef>
              <a:spcAft>
                <a:spcPts val="0"/>
              </a:spcAft>
              <a:buClr>
                <a:srgbClr val="24292E"/>
              </a:buClr>
              <a:buSzPts val="1300"/>
              <a:buFont typeface="Lato"/>
              <a:buChar char="●"/>
            </a:pPr>
            <a:r>
              <a:rPr lang="sv-SE">
                <a:solidFill>
                  <a:srgbClr val="24292E"/>
                </a:solidFill>
              </a:rPr>
              <a:t>Horizontal formatting</a:t>
            </a:r>
            <a:endParaRPr>
              <a:solidFill>
                <a:srgbClr val="24292E"/>
              </a:solidFill>
            </a:endParaRPr>
          </a:p>
          <a:p>
            <a:pPr indent="-298450" lvl="1" marL="914400" rtl="0" algn="l">
              <a:lnSpc>
                <a:spcPct val="150000"/>
              </a:lnSpc>
              <a:spcBef>
                <a:spcPts val="0"/>
              </a:spcBef>
              <a:spcAft>
                <a:spcPts val="0"/>
              </a:spcAft>
              <a:buClr>
                <a:srgbClr val="24292E"/>
              </a:buClr>
              <a:buSzPts val="1100"/>
              <a:buFont typeface="Lato"/>
              <a:buChar char="○"/>
            </a:pPr>
            <a:r>
              <a:rPr lang="sv-SE">
                <a:solidFill>
                  <a:srgbClr val="24292E"/>
                </a:solidFill>
              </a:rPr>
              <a:t>Keep lines short</a:t>
            </a:r>
            <a:endParaRPr>
              <a:solidFill>
                <a:srgbClr val="24292E"/>
              </a:solidFill>
            </a:endParaRPr>
          </a:p>
          <a:p>
            <a:pPr indent="-317500" lvl="0" marL="457200" rtl="0" algn="l">
              <a:lnSpc>
                <a:spcPct val="150000"/>
              </a:lnSpc>
              <a:spcBef>
                <a:spcPts val="0"/>
              </a:spcBef>
              <a:spcAft>
                <a:spcPts val="0"/>
              </a:spcAft>
              <a:buClr>
                <a:srgbClr val="24292E"/>
              </a:buClr>
              <a:buSzPts val="1400"/>
              <a:buFont typeface="Arial"/>
              <a:buChar char="●"/>
            </a:pPr>
            <a:r>
              <a:rPr lang="sv-SE">
                <a:solidFill>
                  <a:srgbClr val="24292E"/>
                </a:solidFill>
              </a:rPr>
              <a:t>Declare variables close to their usage</a:t>
            </a:r>
            <a:endParaRPr>
              <a:solidFill>
                <a:srgbClr val="24292E"/>
              </a:solidFill>
            </a:endParaRPr>
          </a:p>
          <a:p>
            <a:pPr indent="-317500" lvl="0" marL="457200" rtl="0" algn="l">
              <a:lnSpc>
                <a:spcPct val="150000"/>
              </a:lnSpc>
              <a:spcBef>
                <a:spcPts val="0"/>
              </a:spcBef>
              <a:spcAft>
                <a:spcPts val="0"/>
              </a:spcAft>
              <a:buClr>
                <a:srgbClr val="24292E"/>
              </a:buClr>
              <a:buSzPts val="1400"/>
              <a:buFont typeface="Arial"/>
              <a:buChar char="●"/>
            </a:pPr>
            <a:r>
              <a:rPr lang="sv-SE">
                <a:solidFill>
                  <a:srgbClr val="24292E"/>
                </a:solidFill>
              </a:rPr>
              <a:t>Dependent functions should be close</a:t>
            </a:r>
            <a:endParaRPr>
              <a:solidFill>
                <a:srgbClr val="24292E"/>
              </a:solidFill>
            </a:endParaRPr>
          </a:p>
          <a:p>
            <a:pPr indent="-317500" lvl="0" marL="457200" rtl="0" algn="l">
              <a:lnSpc>
                <a:spcPct val="150000"/>
              </a:lnSpc>
              <a:spcBef>
                <a:spcPts val="0"/>
              </a:spcBef>
              <a:spcAft>
                <a:spcPts val="0"/>
              </a:spcAft>
              <a:buClr>
                <a:srgbClr val="24292E"/>
              </a:buClr>
              <a:buSzPts val="1400"/>
              <a:buFont typeface="Arial"/>
              <a:buChar char="●"/>
            </a:pPr>
            <a:r>
              <a:rPr lang="sv-SE">
                <a:solidFill>
                  <a:srgbClr val="24292E"/>
                </a:solidFill>
              </a:rPr>
              <a:t>Similar functions should be close</a:t>
            </a:r>
            <a:endParaRPr>
              <a:solidFill>
                <a:srgbClr val="24292E"/>
              </a:solidFill>
            </a:endParaRPr>
          </a:p>
          <a:p>
            <a:pPr indent="-317500" lvl="0" marL="457200" rtl="0" algn="l">
              <a:lnSpc>
                <a:spcPct val="150000"/>
              </a:lnSpc>
              <a:spcBef>
                <a:spcPts val="0"/>
              </a:spcBef>
              <a:spcAft>
                <a:spcPts val="0"/>
              </a:spcAft>
              <a:buClr>
                <a:srgbClr val="24292E"/>
              </a:buClr>
              <a:buSzPts val="1400"/>
              <a:buFont typeface="Arial"/>
              <a:buChar char="●"/>
            </a:pPr>
            <a:r>
              <a:rPr lang="sv-SE">
                <a:solidFill>
                  <a:srgbClr val="24292E"/>
                </a:solidFill>
              </a:rPr>
              <a:t>Don't break indentation</a:t>
            </a:r>
            <a:endParaRPr>
              <a:solidFill>
                <a:srgbClr val="24292E"/>
              </a:solidFill>
            </a:endParaRPr>
          </a:p>
          <a:p>
            <a:pPr indent="-311150" lvl="0" marL="457200" rtl="0" algn="l">
              <a:lnSpc>
                <a:spcPct val="150000"/>
              </a:lnSpc>
              <a:spcBef>
                <a:spcPts val="0"/>
              </a:spcBef>
              <a:spcAft>
                <a:spcPts val="0"/>
              </a:spcAft>
              <a:buClr>
                <a:srgbClr val="24292E"/>
              </a:buClr>
              <a:buSzPts val="1300"/>
              <a:buFont typeface="Lato"/>
              <a:buChar char="●"/>
            </a:pPr>
            <a:r>
              <a:rPr lang="sv-SE">
                <a:solidFill>
                  <a:srgbClr val="24292E"/>
                </a:solidFill>
              </a:rPr>
              <a:t>Use IDE auto formatting</a:t>
            </a:r>
            <a:endParaRPr>
              <a:solidFill>
                <a:srgbClr val="24292E"/>
              </a:solidFill>
            </a:endParaRPr>
          </a:p>
          <a:p>
            <a:pPr indent="0" lvl="0" marL="457200" rtl="0" algn="l">
              <a:lnSpc>
                <a:spcPct val="150000"/>
              </a:lnSpc>
              <a:spcBef>
                <a:spcPts val="1200"/>
              </a:spcBef>
              <a:spcAft>
                <a:spcPts val="1600"/>
              </a:spcAft>
              <a:buNone/>
            </a:pPr>
            <a:r>
              <a:t/>
            </a:r>
            <a:endParaRPr>
              <a:solidFill>
                <a:srgbClr val="595959"/>
              </a:solidFill>
            </a:endParaRPr>
          </a:p>
        </p:txBody>
      </p:sp>
      <p:pic>
        <p:nvPicPr>
          <p:cNvPr id="387" name="Google Shape;387;p49"/>
          <p:cNvPicPr preferRelativeResize="0"/>
          <p:nvPr/>
        </p:nvPicPr>
        <p:blipFill>
          <a:blip r:embed="rId3">
            <a:alphaModFix/>
          </a:blip>
          <a:stretch>
            <a:fillRect/>
          </a:stretch>
        </p:blipFill>
        <p:spPr>
          <a:xfrm>
            <a:off x="5097350" y="472588"/>
            <a:ext cx="3399975" cy="41983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0"/>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Formatting...</a:t>
            </a:r>
            <a:endParaRPr b="1" sz="2600">
              <a:solidFill>
                <a:srgbClr val="1A1A1A"/>
              </a:solidFill>
              <a:latin typeface="Raleway"/>
              <a:ea typeface="Raleway"/>
              <a:cs typeface="Raleway"/>
              <a:sym typeface="Raleway"/>
            </a:endParaRPr>
          </a:p>
        </p:txBody>
      </p:sp>
      <p:sp>
        <p:nvSpPr>
          <p:cNvPr id="393" name="Google Shape;393;p50"/>
          <p:cNvSpPr txBox="1"/>
          <p:nvPr/>
        </p:nvSpPr>
        <p:spPr>
          <a:xfrm>
            <a:off x="587375" y="604500"/>
            <a:ext cx="7688700" cy="1461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sv-SE" sz="1200"/>
              <a:t>Vertical formatting</a:t>
            </a:r>
            <a:endParaRPr sz="1200"/>
          </a:p>
          <a:p>
            <a:pPr indent="-304800" lvl="1" marL="914400" rtl="0" algn="l">
              <a:lnSpc>
                <a:spcPct val="115000"/>
              </a:lnSpc>
              <a:spcBef>
                <a:spcPts val="0"/>
              </a:spcBef>
              <a:spcAft>
                <a:spcPts val="0"/>
              </a:spcAft>
              <a:buSzPts val="1200"/>
              <a:buChar char="○"/>
            </a:pPr>
            <a:r>
              <a:rPr lang="sv-SE" sz="1200"/>
              <a:t>Try to keep max length smaller. The smaller - the better (1 screen size is cool)</a:t>
            </a:r>
            <a:endParaRPr sz="1200"/>
          </a:p>
          <a:p>
            <a:pPr indent="-304800" lvl="1" marL="914400" rtl="0" algn="l">
              <a:lnSpc>
                <a:spcPct val="115000"/>
              </a:lnSpc>
              <a:spcBef>
                <a:spcPts val="0"/>
              </a:spcBef>
              <a:spcAft>
                <a:spcPts val="0"/>
              </a:spcAft>
              <a:buClr>
                <a:srgbClr val="333333"/>
              </a:buClr>
              <a:buSzPts val="1200"/>
              <a:buChar char="○"/>
            </a:pPr>
            <a:r>
              <a:rPr lang="sv-SE" sz="1200">
                <a:solidFill>
                  <a:srgbClr val="333333"/>
                </a:solidFill>
              </a:rPr>
              <a:t>Separate concepts with blank lines</a:t>
            </a:r>
            <a:endParaRPr sz="1200">
              <a:solidFill>
                <a:srgbClr val="333333"/>
              </a:solidFill>
            </a:endParaRPr>
          </a:p>
          <a:p>
            <a:pPr indent="-304800" lvl="1" marL="914400" marR="0" rtl="0" algn="l">
              <a:lnSpc>
                <a:spcPct val="115000"/>
              </a:lnSpc>
              <a:spcBef>
                <a:spcPts val="0"/>
              </a:spcBef>
              <a:spcAft>
                <a:spcPts val="0"/>
              </a:spcAft>
              <a:buClr>
                <a:srgbClr val="000000"/>
              </a:buClr>
              <a:buSzPts val="1200"/>
              <a:buFont typeface="Arial"/>
              <a:buChar char="○"/>
            </a:pPr>
            <a:r>
              <a:rPr lang="sv-SE" sz="1200"/>
              <a:t>The Newspaper Metaphor</a:t>
            </a:r>
            <a:endParaRPr sz="1200"/>
          </a:p>
          <a:p>
            <a:pPr indent="-304800" lvl="2" marL="1371600" rtl="0" algn="l">
              <a:lnSpc>
                <a:spcPct val="115000"/>
              </a:lnSpc>
              <a:spcBef>
                <a:spcPts val="0"/>
              </a:spcBef>
              <a:spcAft>
                <a:spcPts val="0"/>
              </a:spcAft>
              <a:buSzPts val="1200"/>
              <a:buChar char="■"/>
            </a:pPr>
            <a:r>
              <a:rPr lang="sv-SE" sz="1200"/>
              <a:t>read it vertically – headlines at the top, detail increases as we go down the page</a:t>
            </a:r>
            <a:endParaRPr sz="1200"/>
          </a:p>
          <a:p>
            <a:pPr indent="0" lvl="0" marL="0" rtl="0" algn="l">
              <a:spcBef>
                <a:spcPts val="0"/>
              </a:spcBef>
              <a:spcAft>
                <a:spcPts val="0"/>
              </a:spcAft>
              <a:buNone/>
            </a:pPr>
            <a:r>
              <a:t/>
            </a:r>
            <a:endParaRPr sz="1200"/>
          </a:p>
        </p:txBody>
      </p:sp>
      <p:pic>
        <p:nvPicPr>
          <p:cNvPr id="394" name="Google Shape;394;p50"/>
          <p:cNvPicPr preferRelativeResize="0"/>
          <p:nvPr/>
        </p:nvPicPr>
        <p:blipFill>
          <a:blip r:embed="rId3">
            <a:alphaModFix/>
          </a:blip>
          <a:stretch>
            <a:fillRect/>
          </a:stretch>
        </p:blipFill>
        <p:spPr>
          <a:xfrm>
            <a:off x="2312200" y="1897000"/>
            <a:ext cx="4381950" cy="28506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1"/>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Formatting...</a:t>
            </a:r>
            <a:endParaRPr b="1" sz="2600">
              <a:solidFill>
                <a:srgbClr val="1A1A1A"/>
              </a:solidFill>
              <a:latin typeface="Raleway"/>
              <a:ea typeface="Raleway"/>
              <a:cs typeface="Raleway"/>
              <a:sym typeface="Raleway"/>
            </a:endParaRPr>
          </a:p>
        </p:txBody>
      </p:sp>
      <p:sp>
        <p:nvSpPr>
          <p:cNvPr id="400" name="Google Shape;400;p51"/>
          <p:cNvSpPr txBox="1"/>
          <p:nvPr/>
        </p:nvSpPr>
        <p:spPr>
          <a:xfrm>
            <a:off x="587375" y="535200"/>
            <a:ext cx="7688700" cy="12018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24292E"/>
              </a:buClr>
              <a:buSzPts val="1400"/>
              <a:buFont typeface="Arial"/>
              <a:buChar char="●"/>
            </a:pPr>
            <a:r>
              <a:rPr b="1" lang="sv-SE">
                <a:solidFill>
                  <a:srgbClr val="24292E"/>
                </a:solidFill>
              </a:rPr>
              <a:t>Be a team player</a:t>
            </a:r>
            <a:endParaRPr b="1">
              <a:solidFill>
                <a:srgbClr val="24292E"/>
              </a:solidFill>
            </a:endParaRPr>
          </a:p>
          <a:p>
            <a:pPr indent="0" lvl="0" marL="0" rtl="0" algn="l">
              <a:spcBef>
                <a:spcPts val="1200"/>
              </a:spcBef>
              <a:spcAft>
                <a:spcPts val="0"/>
              </a:spcAft>
              <a:buNone/>
            </a:pPr>
            <a:r>
              <a:t/>
            </a:r>
            <a:endParaRPr/>
          </a:p>
          <a:p>
            <a:pPr indent="0" lvl="0" marL="0" rtl="0" algn="l">
              <a:spcBef>
                <a:spcPts val="0"/>
              </a:spcBef>
              <a:spcAft>
                <a:spcPts val="0"/>
              </a:spcAft>
              <a:buNone/>
            </a:pPr>
            <a:r>
              <a:rPr lang="sv-SE"/>
              <a:t>Each developer can have own code style preferences, ideas what is better - but working on project in team - go with that according to guidelines/conventions.</a:t>
            </a:r>
            <a:endParaRPr/>
          </a:p>
        </p:txBody>
      </p:sp>
      <p:pic>
        <p:nvPicPr>
          <p:cNvPr id="401" name="Google Shape;401;p51"/>
          <p:cNvPicPr preferRelativeResize="0"/>
          <p:nvPr/>
        </p:nvPicPr>
        <p:blipFill>
          <a:blip r:embed="rId3">
            <a:alphaModFix/>
          </a:blip>
          <a:stretch>
            <a:fillRect/>
          </a:stretch>
        </p:blipFill>
        <p:spPr>
          <a:xfrm>
            <a:off x="2084875" y="1922450"/>
            <a:ext cx="4197636" cy="3101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2"/>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pic>
        <p:nvPicPr>
          <p:cNvPr id="407" name="Google Shape;407;p52"/>
          <p:cNvPicPr preferRelativeResize="0"/>
          <p:nvPr/>
        </p:nvPicPr>
        <p:blipFill>
          <a:blip r:embed="rId3">
            <a:alphaModFix/>
          </a:blip>
          <a:stretch>
            <a:fillRect/>
          </a:stretch>
        </p:blipFill>
        <p:spPr>
          <a:xfrm>
            <a:off x="4387468" y="701800"/>
            <a:ext cx="4161782" cy="3291425"/>
          </a:xfrm>
          <a:prstGeom prst="rect">
            <a:avLst/>
          </a:prstGeom>
          <a:noFill/>
          <a:ln>
            <a:noFill/>
          </a:ln>
        </p:spPr>
      </p:pic>
      <p:sp>
        <p:nvSpPr>
          <p:cNvPr id="408" name="Google Shape;408;p52"/>
          <p:cNvSpPr txBox="1"/>
          <p:nvPr/>
        </p:nvSpPr>
        <p:spPr>
          <a:xfrm>
            <a:off x="242300" y="1159475"/>
            <a:ext cx="3311100" cy="318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sv-SE"/>
              <a:t>In the class-based object-oriented programming paradigm, </a:t>
            </a:r>
            <a:r>
              <a:rPr b="1" i="1" lang="sv-SE"/>
              <a:t>object</a:t>
            </a:r>
            <a:r>
              <a:rPr b="1" lang="sv-SE"/>
              <a:t> </a:t>
            </a:r>
            <a:r>
              <a:rPr lang="sv-SE"/>
              <a:t>refers to a particular instance of a class, where the object can be a combination of variables, functions, and data structures.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i="1" lang="sv-SE"/>
              <a:t>Class</a:t>
            </a:r>
            <a:r>
              <a:rPr i="1" lang="sv-SE"/>
              <a:t> </a:t>
            </a:r>
            <a:r>
              <a:rPr lang="sv-SE"/>
              <a:t>is an extensible program-code-template for creating objects.</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sv-SE"/>
              <a:t>Wiki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53"/>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pic>
        <p:nvPicPr>
          <p:cNvPr id="414" name="Google Shape;414;p53"/>
          <p:cNvPicPr preferRelativeResize="0"/>
          <p:nvPr/>
        </p:nvPicPr>
        <p:blipFill>
          <a:blip r:embed="rId3">
            <a:alphaModFix/>
          </a:blip>
          <a:stretch>
            <a:fillRect/>
          </a:stretch>
        </p:blipFill>
        <p:spPr>
          <a:xfrm>
            <a:off x="163675" y="2001250"/>
            <a:ext cx="4302400" cy="1998499"/>
          </a:xfrm>
          <a:prstGeom prst="rect">
            <a:avLst/>
          </a:prstGeom>
          <a:noFill/>
          <a:ln>
            <a:noFill/>
          </a:ln>
        </p:spPr>
      </p:pic>
      <p:pic>
        <p:nvPicPr>
          <p:cNvPr id="415" name="Google Shape;415;p53"/>
          <p:cNvPicPr preferRelativeResize="0"/>
          <p:nvPr/>
        </p:nvPicPr>
        <p:blipFill>
          <a:blip r:embed="rId4">
            <a:alphaModFix/>
          </a:blip>
          <a:stretch>
            <a:fillRect/>
          </a:stretch>
        </p:blipFill>
        <p:spPr>
          <a:xfrm>
            <a:off x="4732675" y="999400"/>
            <a:ext cx="4238001" cy="2762700"/>
          </a:xfrm>
          <a:prstGeom prst="rect">
            <a:avLst/>
          </a:prstGeom>
          <a:noFill/>
          <a:ln>
            <a:noFill/>
          </a:ln>
        </p:spPr>
      </p:pic>
      <p:sp>
        <p:nvSpPr>
          <p:cNvPr id="416" name="Google Shape;416;p53"/>
          <p:cNvSpPr txBox="1"/>
          <p:nvPr/>
        </p:nvSpPr>
        <p:spPr>
          <a:xfrm>
            <a:off x="947200" y="682850"/>
            <a:ext cx="3000000" cy="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O</a:t>
            </a:r>
            <a:r>
              <a:rPr lang="sv-SE"/>
              <a:t>bjects &amp; data structures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4"/>
          <p:cNvPicPr preferRelativeResize="0"/>
          <p:nvPr/>
        </p:nvPicPr>
        <p:blipFill>
          <a:blip r:embed="rId3">
            <a:alphaModFix/>
          </a:blip>
          <a:stretch>
            <a:fillRect/>
          </a:stretch>
        </p:blipFill>
        <p:spPr>
          <a:xfrm>
            <a:off x="4490300" y="625700"/>
            <a:ext cx="4653705" cy="4303499"/>
          </a:xfrm>
          <a:prstGeom prst="rect">
            <a:avLst/>
          </a:prstGeom>
          <a:noFill/>
          <a:ln>
            <a:noFill/>
          </a:ln>
        </p:spPr>
      </p:pic>
      <p:sp>
        <p:nvSpPr>
          <p:cNvPr id="422" name="Google Shape;422;p54"/>
          <p:cNvSpPr txBox="1"/>
          <p:nvPr/>
        </p:nvSpPr>
        <p:spPr>
          <a:xfrm>
            <a:off x="947200" y="682850"/>
            <a:ext cx="3000000" cy="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Objects &amp; </a:t>
            </a:r>
            <a:r>
              <a:rPr b="1" lang="sv-SE"/>
              <a:t>d</a:t>
            </a:r>
            <a:r>
              <a:rPr b="1" lang="sv-SE"/>
              <a:t>ata structures</a:t>
            </a:r>
            <a:endParaRPr b="1"/>
          </a:p>
        </p:txBody>
      </p:sp>
      <p:sp>
        <p:nvSpPr>
          <p:cNvPr id="423" name="Google Shape;423;p54"/>
          <p:cNvSpPr txBox="1"/>
          <p:nvPr/>
        </p:nvSpPr>
        <p:spPr>
          <a:xfrm>
            <a:off x="0" y="1227100"/>
            <a:ext cx="3807000" cy="300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sv-SE"/>
              <a:t>In this solution the </a:t>
            </a:r>
            <a:r>
              <a:rPr i="1" lang="sv-SE"/>
              <a:t>shapes </a:t>
            </a:r>
            <a:r>
              <a:rPr lang="sv-SE"/>
              <a:t>are </a:t>
            </a:r>
            <a:r>
              <a:rPr i="1" lang="sv-SE"/>
              <a:t>Data Structures</a:t>
            </a:r>
            <a:r>
              <a:rPr lang="sv-SE"/>
              <a:t>, while Geometry class is </a:t>
            </a:r>
            <a:r>
              <a:rPr i="1" lang="sv-SE"/>
              <a:t>Object</a:t>
            </a:r>
            <a:endParaRPr i="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sv-SE"/>
              <a:t>Advantage</a:t>
            </a:r>
            <a:r>
              <a:rPr lang="sv-SE"/>
              <a:t>: If you need to add more methods you will add them only in the </a:t>
            </a:r>
            <a:r>
              <a:rPr i="1" lang="sv-SE"/>
              <a:t>Geometry </a:t>
            </a:r>
            <a:r>
              <a:rPr lang="sv-SE"/>
              <a:t>class (this is the time this solution should be implemented).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sv-SE"/>
              <a:t>Disadvantage</a:t>
            </a:r>
            <a:r>
              <a:rPr lang="sv-SE"/>
              <a:t>: If you need to add more Data Structures (i.e. more shapes), you will have to change all your methods in the </a:t>
            </a:r>
            <a:r>
              <a:rPr i="1" lang="sv-SE"/>
              <a:t>Geometry </a:t>
            </a:r>
            <a:r>
              <a:rPr lang="sv-SE"/>
              <a:t>class.</a:t>
            </a:r>
            <a:endParaRPr/>
          </a:p>
        </p:txBody>
      </p:sp>
      <p:sp>
        <p:nvSpPr>
          <p:cNvPr id="424" name="Google Shape;424;p54"/>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0"/>
          <p:cNvSpPr txBox="1"/>
          <p:nvPr/>
        </p:nvSpPr>
        <p:spPr>
          <a:xfrm>
            <a:off x="911925" y="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to measure code quality</a:t>
            </a:r>
            <a:endParaRPr sz="3600"/>
          </a:p>
          <a:p>
            <a:pPr indent="0" lvl="0" marL="0" rtl="0" algn="l">
              <a:spcBef>
                <a:spcPts val="0"/>
              </a:spcBef>
              <a:spcAft>
                <a:spcPts val="0"/>
              </a:spcAft>
              <a:buNone/>
            </a:pPr>
            <a:r>
              <a:t/>
            </a:r>
            <a:endParaRPr b="1" sz="3600">
              <a:solidFill>
                <a:srgbClr val="1A1A1A"/>
              </a:solidFill>
            </a:endParaRPr>
          </a:p>
        </p:txBody>
      </p:sp>
      <p:sp>
        <p:nvSpPr>
          <p:cNvPr id="71" name="Google Shape;71;p10"/>
          <p:cNvSpPr txBox="1"/>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595959"/>
              </a:solidFill>
              <a:latin typeface="Lato"/>
              <a:ea typeface="Lato"/>
              <a:cs typeface="Lato"/>
              <a:sym typeface="Lato"/>
            </a:endParaRPr>
          </a:p>
        </p:txBody>
      </p:sp>
      <p:pic>
        <p:nvPicPr>
          <p:cNvPr id="72" name="Google Shape;72;p10"/>
          <p:cNvPicPr preferRelativeResize="0"/>
          <p:nvPr/>
        </p:nvPicPr>
        <p:blipFill>
          <a:blip r:embed="rId3">
            <a:alphaModFix/>
          </a:blip>
          <a:stretch>
            <a:fillRect/>
          </a:stretch>
        </p:blipFill>
        <p:spPr>
          <a:xfrm>
            <a:off x="260350" y="1025200"/>
            <a:ext cx="4868126" cy="3832550"/>
          </a:xfrm>
          <a:prstGeom prst="rect">
            <a:avLst/>
          </a:prstGeom>
          <a:noFill/>
          <a:ln>
            <a:noFill/>
          </a:ln>
        </p:spPr>
      </p:pic>
      <p:sp>
        <p:nvSpPr>
          <p:cNvPr id="73" name="Google Shape;73;p10"/>
          <p:cNvSpPr txBox="1"/>
          <p:nvPr>
            <p:ph idx="1" type="body"/>
          </p:nvPr>
        </p:nvSpPr>
        <p:spPr>
          <a:xfrm>
            <a:off x="5591075" y="1101400"/>
            <a:ext cx="3469500" cy="17562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rPr lang="sv-SE" sz="1400">
                <a:solidFill>
                  <a:srgbClr val="000000"/>
                </a:solidFill>
              </a:rPr>
              <a:t>`T</a:t>
            </a:r>
            <a:r>
              <a:rPr lang="sv-SE" sz="1400">
                <a:solidFill>
                  <a:srgbClr val="000000"/>
                </a:solidFill>
              </a:rPr>
              <a:t>he only valid measurement of code quality is the number of WTFs per minute</a:t>
            </a:r>
            <a:r>
              <a:rPr lang="sv-SE" sz="1400">
                <a:solidFill>
                  <a:srgbClr val="000000"/>
                </a:solidFill>
              </a:rPr>
              <a:t>`</a:t>
            </a:r>
            <a:endParaRPr sz="1400">
              <a:solidFill>
                <a:srgbClr val="000000"/>
              </a:solidFill>
            </a:endParaRPr>
          </a:p>
          <a:p>
            <a:pPr indent="-320675" lvl="0" marL="914400" rtl="0" algn="l">
              <a:spcBef>
                <a:spcPts val="420"/>
              </a:spcBef>
              <a:spcAft>
                <a:spcPts val="0"/>
              </a:spcAft>
              <a:buClr>
                <a:srgbClr val="222635"/>
              </a:buClr>
              <a:buSzPts val="1450"/>
              <a:buFont typeface="Cambria"/>
              <a:buChar char="-"/>
            </a:pPr>
            <a:r>
              <a:rPr lang="sv-SE" sz="1400"/>
              <a:t> Robert Martin in his book `Clean Code`</a:t>
            </a:r>
            <a:endParaRPr sz="1350">
              <a:solidFill>
                <a:srgbClr val="222635"/>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5"/>
          <p:cNvSpPr txBox="1"/>
          <p:nvPr/>
        </p:nvSpPr>
        <p:spPr>
          <a:xfrm>
            <a:off x="947200" y="682850"/>
            <a:ext cx="3000000" cy="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a:t>Objects </a:t>
            </a:r>
            <a:r>
              <a:rPr lang="sv-SE"/>
              <a:t>&amp; data structures</a:t>
            </a:r>
            <a:endParaRPr/>
          </a:p>
        </p:txBody>
      </p:sp>
      <p:pic>
        <p:nvPicPr>
          <p:cNvPr id="430" name="Google Shape;430;p55"/>
          <p:cNvPicPr preferRelativeResize="0"/>
          <p:nvPr/>
        </p:nvPicPr>
        <p:blipFill>
          <a:blip r:embed="rId3">
            <a:alphaModFix/>
          </a:blip>
          <a:stretch>
            <a:fillRect/>
          </a:stretch>
        </p:blipFill>
        <p:spPr>
          <a:xfrm>
            <a:off x="4906400" y="535200"/>
            <a:ext cx="4237600" cy="4303501"/>
          </a:xfrm>
          <a:prstGeom prst="rect">
            <a:avLst/>
          </a:prstGeom>
          <a:noFill/>
          <a:ln>
            <a:noFill/>
          </a:ln>
        </p:spPr>
      </p:pic>
      <p:pic>
        <p:nvPicPr>
          <p:cNvPr id="431" name="Google Shape;431;p55"/>
          <p:cNvPicPr preferRelativeResize="0"/>
          <p:nvPr/>
        </p:nvPicPr>
        <p:blipFill>
          <a:blip r:embed="rId4">
            <a:alphaModFix/>
          </a:blip>
          <a:stretch>
            <a:fillRect/>
          </a:stretch>
        </p:blipFill>
        <p:spPr>
          <a:xfrm>
            <a:off x="201925" y="3599644"/>
            <a:ext cx="4704474" cy="1114306"/>
          </a:xfrm>
          <a:prstGeom prst="rect">
            <a:avLst/>
          </a:prstGeom>
          <a:noFill/>
          <a:ln>
            <a:noFill/>
          </a:ln>
        </p:spPr>
      </p:pic>
      <p:sp>
        <p:nvSpPr>
          <p:cNvPr id="432" name="Google Shape;432;p55"/>
          <p:cNvSpPr txBox="1"/>
          <p:nvPr/>
        </p:nvSpPr>
        <p:spPr>
          <a:xfrm>
            <a:off x="77100" y="1167475"/>
            <a:ext cx="4181400" cy="213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sv-SE">
                <a:solidFill>
                  <a:srgbClr val="212121"/>
                </a:solidFill>
              </a:rPr>
              <a:t>In this solution, there is no </a:t>
            </a:r>
            <a:r>
              <a:rPr i="1" lang="sv-SE">
                <a:solidFill>
                  <a:srgbClr val="212121"/>
                </a:solidFill>
              </a:rPr>
              <a:t>Data Structures</a:t>
            </a:r>
            <a:r>
              <a:rPr lang="sv-SE">
                <a:solidFill>
                  <a:srgbClr val="212121"/>
                </a:solidFill>
              </a:rPr>
              <a:t>, only </a:t>
            </a:r>
            <a:r>
              <a:rPr i="1" lang="sv-SE">
                <a:solidFill>
                  <a:srgbClr val="212121"/>
                </a:solidFill>
              </a:rPr>
              <a:t>Object </a:t>
            </a:r>
            <a:r>
              <a:rPr lang="sv-SE">
                <a:solidFill>
                  <a:srgbClr val="212121"/>
                </a:solidFill>
              </a:rPr>
              <a:t>classes. </a:t>
            </a:r>
            <a:endParaRPr>
              <a:solidFill>
                <a:srgbClr val="212121"/>
              </a:solidFill>
            </a:endParaRPr>
          </a:p>
          <a:p>
            <a:pPr indent="0" lvl="0" marL="0" rtl="0" algn="l">
              <a:lnSpc>
                <a:spcPct val="115000"/>
              </a:lnSpc>
              <a:spcBef>
                <a:spcPts val="0"/>
              </a:spcBef>
              <a:spcAft>
                <a:spcPts val="0"/>
              </a:spcAft>
              <a:buNone/>
            </a:pPr>
            <a:r>
              <a:t/>
            </a:r>
            <a:endParaRPr>
              <a:solidFill>
                <a:srgbClr val="212121"/>
              </a:solidFill>
            </a:endParaRPr>
          </a:p>
          <a:p>
            <a:pPr indent="0" lvl="0" marL="0" rtl="0" algn="l">
              <a:lnSpc>
                <a:spcPct val="115000"/>
              </a:lnSpc>
              <a:spcBef>
                <a:spcPts val="0"/>
              </a:spcBef>
              <a:spcAft>
                <a:spcPts val="0"/>
              </a:spcAft>
              <a:buNone/>
            </a:pPr>
            <a:r>
              <a:rPr b="1" lang="sv-SE"/>
              <a:t>Advantage</a:t>
            </a:r>
            <a:r>
              <a:rPr lang="sv-SE"/>
              <a:t>: If you want to add more shapes, you don't have to change any of the old code. </a:t>
            </a:r>
            <a:r>
              <a:rPr b="1" lang="sv-SE"/>
              <a:t>Disadvantage</a:t>
            </a:r>
            <a:r>
              <a:rPr lang="sv-SE"/>
              <a:t>: If you want to add new methods you will have to add them in all the previous classes</a:t>
            </a:r>
            <a:endParaRPr/>
          </a:p>
        </p:txBody>
      </p:sp>
      <p:sp>
        <p:nvSpPr>
          <p:cNvPr id="433" name="Google Shape;433;p55"/>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6"/>
          <p:cNvSpPr txBox="1"/>
          <p:nvPr/>
        </p:nvSpPr>
        <p:spPr>
          <a:xfrm>
            <a:off x="947200" y="682850"/>
            <a:ext cx="3000000" cy="3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a:t>Objects &amp; data structures</a:t>
            </a:r>
            <a:endParaRPr b="1"/>
          </a:p>
        </p:txBody>
      </p:sp>
      <p:sp>
        <p:nvSpPr>
          <p:cNvPr id="439" name="Google Shape;439;p56"/>
          <p:cNvSpPr txBox="1"/>
          <p:nvPr/>
        </p:nvSpPr>
        <p:spPr>
          <a:xfrm>
            <a:off x="587375" y="1364150"/>
            <a:ext cx="4034400" cy="294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sv-SE" sz="1200"/>
              <a:t>So in order to write clean code</a:t>
            </a:r>
            <a:r>
              <a:rPr lang="sv-SE" sz="1200"/>
              <a:t>: </a:t>
            </a:r>
            <a:r>
              <a:rPr b="1" lang="sv-SE" sz="1200"/>
              <a:t>avoid </a:t>
            </a:r>
            <a:r>
              <a:rPr lang="sv-SE" sz="1200"/>
              <a:t>making </a:t>
            </a:r>
            <a:r>
              <a:rPr b="1" lang="sv-SE" sz="1200"/>
              <a:t>Hybrid classes </a:t>
            </a:r>
            <a:r>
              <a:rPr lang="sv-SE" sz="1200"/>
              <a:t>which have functions that do significant things, and they also have either public variables or public accessors and mutators that, for all intents and purposes, make the private variables public, tempting other external functions to use those variables the way a procedural program would use a data structure.</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sv-SE" sz="1200"/>
              <a:t>Also </a:t>
            </a:r>
            <a:r>
              <a:rPr i="1" lang="sv-SE" sz="1200"/>
              <a:t>in order to write good code</a:t>
            </a:r>
            <a:r>
              <a:rPr lang="sv-SE" sz="1200"/>
              <a:t> that have the ability to grow without problems, you have to </a:t>
            </a:r>
            <a:r>
              <a:rPr b="1" lang="sv-SE" sz="1200"/>
              <a:t>decide whether to choose</a:t>
            </a:r>
            <a:r>
              <a:rPr lang="sv-SE" sz="1200"/>
              <a:t> the </a:t>
            </a:r>
            <a:r>
              <a:rPr b="1" lang="sv-SE" sz="1200" u="sng"/>
              <a:t>procedural</a:t>
            </a:r>
            <a:r>
              <a:rPr b="1" lang="sv-SE" sz="1200"/>
              <a:t> </a:t>
            </a:r>
            <a:r>
              <a:rPr lang="sv-SE" sz="1200"/>
              <a:t>or </a:t>
            </a:r>
            <a:r>
              <a:rPr b="1" lang="sv-SE" sz="1200" u="sng"/>
              <a:t>OO</a:t>
            </a:r>
            <a:r>
              <a:rPr b="1" lang="sv-SE" sz="1200"/>
              <a:t> </a:t>
            </a:r>
            <a:r>
              <a:rPr lang="sv-SE" sz="1200"/>
              <a:t>way based on the problem in hand.</a:t>
            </a:r>
            <a:endParaRPr sz="1200"/>
          </a:p>
        </p:txBody>
      </p:sp>
      <p:pic>
        <p:nvPicPr>
          <p:cNvPr id="440" name="Google Shape;440;p56"/>
          <p:cNvPicPr preferRelativeResize="0"/>
          <p:nvPr/>
        </p:nvPicPr>
        <p:blipFill>
          <a:blip r:embed="rId3">
            <a:alphaModFix/>
          </a:blip>
          <a:stretch>
            <a:fillRect/>
          </a:stretch>
        </p:blipFill>
        <p:spPr>
          <a:xfrm>
            <a:off x="4719100" y="961463"/>
            <a:ext cx="4217425" cy="3220579"/>
          </a:xfrm>
          <a:prstGeom prst="rect">
            <a:avLst/>
          </a:prstGeom>
          <a:noFill/>
          <a:ln>
            <a:noFill/>
          </a:ln>
        </p:spPr>
      </p:pic>
      <p:sp>
        <p:nvSpPr>
          <p:cNvPr id="441" name="Google Shape;441;p56"/>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7"/>
          <p:cNvSpPr txBox="1"/>
          <p:nvPr/>
        </p:nvSpPr>
        <p:spPr>
          <a:xfrm>
            <a:off x="211800" y="1343700"/>
            <a:ext cx="4288500" cy="299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sv-SE"/>
              <a:t>Order matters</a:t>
            </a:r>
            <a:endParaRPr/>
          </a:p>
          <a:p>
            <a:pPr indent="-317500" lvl="0" marL="457200" rtl="0" algn="l">
              <a:lnSpc>
                <a:spcPct val="115000"/>
              </a:lnSpc>
              <a:spcBef>
                <a:spcPts val="0"/>
              </a:spcBef>
              <a:spcAft>
                <a:spcPts val="0"/>
              </a:spcAft>
              <a:buClr>
                <a:srgbClr val="000000"/>
              </a:buClr>
              <a:buSzPts val="1400"/>
              <a:buFont typeface="Arial"/>
              <a:buChar char="●"/>
            </a:pPr>
            <a:r>
              <a:rPr lang="sv-SE"/>
              <a:t>Size. Classes should be small</a:t>
            </a:r>
            <a:endParaRPr/>
          </a:p>
          <a:p>
            <a:pPr indent="-317500" lvl="0" marL="457200" rtl="0" algn="l">
              <a:lnSpc>
                <a:spcPct val="115000"/>
              </a:lnSpc>
              <a:spcBef>
                <a:spcPts val="0"/>
              </a:spcBef>
              <a:spcAft>
                <a:spcPts val="0"/>
              </a:spcAft>
              <a:buClr>
                <a:srgbClr val="000000"/>
              </a:buClr>
              <a:buSzPts val="1400"/>
              <a:buFont typeface="Arial"/>
              <a:buChar char="●"/>
            </a:pPr>
            <a:r>
              <a:rPr lang="sv-SE"/>
              <a:t>SPR. Single responsibility principle (</a:t>
            </a:r>
            <a:r>
              <a:rPr lang="sv-SE" u="sng">
                <a:hlinkClick r:id="rId3"/>
              </a:rPr>
              <a:t>wiki SPR</a:t>
            </a:r>
            <a:r>
              <a:rPr lang="sv-SE"/>
              <a:t>)</a:t>
            </a:r>
            <a:endParaRPr/>
          </a:p>
          <a:p>
            <a:pPr indent="-317500" lvl="0" marL="457200" rtl="0" algn="l">
              <a:lnSpc>
                <a:spcPct val="115000"/>
              </a:lnSpc>
              <a:spcBef>
                <a:spcPts val="0"/>
              </a:spcBef>
              <a:spcAft>
                <a:spcPts val="0"/>
              </a:spcAft>
              <a:buClr>
                <a:srgbClr val="000000"/>
              </a:buClr>
              <a:buSzPts val="1400"/>
              <a:buFont typeface="Arial"/>
              <a:buChar char="●"/>
            </a:pPr>
            <a:r>
              <a:rPr lang="sv-SE"/>
              <a:t>Isolating from change</a:t>
            </a:r>
            <a:endParaRPr/>
          </a:p>
        </p:txBody>
      </p:sp>
      <p:pic>
        <p:nvPicPr>
          <p:cNvPr id="447" name="Google Shape;447;p57"/>
          <p:cNvPicPr preferRelativeResize="0"/>
          <p:nvPr/>
        </p:nvPicPr>
        <p:blipFill>
          <a:blip r:embed="rId4">
            <a:alphaModFix/>
          </a:blip>
          <a:stretch>
            <a:fillRect/>
          </a:stretch>
        </p:blipFill>
        <p:spPr>
          <a:xfrm>
            <a:off x="4500375" y="707425"/>
            <a:ext cx="4643621" cy="2684850"/>
          </a:xfrm>
          <a:prstGeom prst="rect">
            <a:avLst/>
          </a:prstGeom>
          <a:noFill/>
          <a:ln>
            <a:noFill/>
          </a:ln>
        </p:spPr>
      </p:pic>
      <p:sp>
        <p:nvSpPr>
          <p:cNvPr id="448" name="Google Shape;448;p57"/>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8"/>
          <p:cNvSpPr txBox="1"/>
          <p:nvPr/>
        </p:nvSpPr>
        <p:spPr>
          <a:xfrm>
            <a:off x="283075" y="535200"/>
            <a:ext cx="4526100" cy="4498200"/>
          </a:xfrm>
          <a:prstGeom prst="rect">
            <a:avLst/>
          </a:prstGeom>
          <a:noFill/>
          <a:ln>
            <a:noFill/>
          </a:ln>
        </p:spPr>
        <p:txBody>
          <a:bodyPr anchorCtr="0" anchor="ctr" bIns="91425" lIns="91425" spcFirstLastPara="1" rIns="91425" wrap="square" tIns="91425">
            <a:noAutofit/>
          </a:bodyPr>
          <a:lstStyle/>
          <a:p>
            <a:pPr indent="-304800" lvl="0" marL="457200" rtl="0" algn="l">
              <a:lnSpc>
                <a:spcPct val="125000"/>
              </a:lnSpc>
              <a:spcBef>
                <a:spcPts val="0"/>
              </a:spcBef>
              <a:spcAft>
                <a:spcPts val="0"/>
              </a:spcAft>
              <a:buSzPts val="1200"/>
              <a:buChar char="●"/>
            </a:pPr>
            <a:r>
              <a:rPr b="1" lang="sv-SE" sz="1200"/>
              <a:t>Order Matters </a:t>
            </a:r>
            <a:endParaRPr b="1" sz="1200"/>
          </a:p>
          <a:p>
            <a:pPr indent="-304800" lvl="1" marL="914400" rtl="0" algn="l">
              <a:lnSpc>
                <a:spcPct val="115000"/>
              </a:lnSpc>
              <a:spcBef>
                <a:spcPts val="0"/>
              </a:spcBef>
              <a:spcAft>
                <a:spcPts val="0"/>
              </a:spcAft>
              <a:buSzPts val="1200"/>
              <a:buChar char="○"/>
            </a:pPr>
            <a:r>
              <a:rPr lang="sv-SE" sz="1200"/>
              <a:t>Class elements order </a:t>
            </a:r>
            <a:r>
              <a:rPr lang="sv-SE" sz="1200">
                <a:solidFill>
                  <a:schemeClr val="dk1"/>
                </a:solidFill>
              </a:rPr>
              <a:t>depend on coding standards/conventions you are using, widespread example:</a:t>
            </a:r>
            <a:endParaRPr sz="1200"/>
          </a:p>
          <a:p>
            <a:pPr indent="-304800" lvl="2" marL="1371600" rtl="0" algn="l">
              <a:lnSpc>
                <a:spcPct val="115000"/>
              </a:lnSpc>
              <a:spcBef>
                <a:spcPts val="0"/>
              </a:spcBef>
              <a:spcAft>
                <a:spcPts val="0"/>
              </a:spcAft>
              <a:buSzPts val="1200"/>
              <a:buChar char="■"/>
            </a:pPr>
            <a:r>
              <a:rPr lang="sv-SE" sz="1200"/>
              <a:t>public static constants, private constants</a:t>
            </a:r>
            <a:endParaRPr sz="1200"/>
          </a:p>
          <a:p>
            <a:pPr indent="-304800" lvl="2" marL="1371600" rtl="0" algn="l">
              <a:lnSpc>
                <a:spcPct val="115000"/>
              </a:lnSpc>
              <a:spcBef>
                <a:spcPts val="0"/>
              </a:spcBef>
              <a:spcAft>
                <a:spcPts val="0"/>
              </a:spcAft>
              <a:buSzPts val="1200"/>
              <a:buChar char="■"/>
            </a:pPr>
            <a:r>
              <a:rPr lang="sv-SE" sz="1200"/>
              <a:t>private variables</a:t>
            </a:r>
            <a:endParaRPr sz="1200"/>
          </a:p>
          <a:p>
            <a:pPr indent="-304800" lvl="2" marL="1371600" rtl="0" algn="l">
              <a:lnSpc>
                <a:spcPct val="115000"/>
              </a:lnSpc>
              <a:spcBef>
                <a:spcPts val="0"/>
              </a:spcBef>
              <a:spcAft>
                <a:spcPts val="0"/>
              </a:spcAft>
              <a:buSzPts val="1200"/>
              <a:buChar char="■"/>
            </a:pPr>
            <a:r>
              <a:rPr lang="sv-SE" sz="1200"/>
              <a:t>public functions</a:t>
            </a:r>
            <a:endParaRPr sz="1200"/>
          </a:p>
          <a:p>
            <a:pPr indent="-304800" lvl="2" marL="1371600" rtl="0" algn="l">
              <a:lnSpc>
                <a:spcPct val="115000"/>
              </a:lnSpc>
              <a:spcBef>
                <a:spcPts val="0"/>
              </a:spcBef>
              <a:spcAft>
                <a:spcPts val="0"/>
              </a:spcAft>
              <a:buSzPts val="1200"/>
              <a:buChar char="■"/>
            </a:pPr>
            <a:r>
              <a:rPr lang="sv-SE" sz="1200"/>
              <a:t>private methods after the public function that calls it</a:t>
            </a:r>
            <a:endParaRPr sz="1200"/>
          </a:p>
          <a:p>
            <a:pPr indent="0" lvl="0" marL="457200" rtl="0" algn="l">
              <a:lnSpc>
                <a:spcPct val="115000"/>
              </a:lnSpc>
              <a:spcBef>
                <a:spcPts val="0"/>
              </a:spcBef>
              <a:spcAft>
                <a:spcPts val="0"/>
              </a:spcAft>
              <a:buNone/>
            </a:pPr>
            <a:r>
              <a:t/>
            </a:r>
            <a:endParaRPr sz="1200"/>
          </a:p>
          <a:p>
            <a:pPr indent="-304800" lvl="0" marL="457200" rtl="0" algn="l">
              <a:lnSpc>
                <a:spcPct val="125000"/>
              </a:lnSpc>
              <a:spcBef>
                <a:spcPts val="0"/>
              </a:spcBef>
              <a:spcAft>
                <a:spcPts val="0"/>
              </a:spcAft>
              <a:buSzPts val="1200"/>
              <a:buChar char="●"/>
            </a:pPr>
            <a:r>
              <a:rPr b="1" lang="sv-SE" sz="1200"/>
              <a:t>Size</a:t>
            </a:r>
            <a:r>
              <a:rPr lang="sv-SE" sz="1200"/>
              <a:t>. Classes should be small</a:t>
            </a:r>
            <a:endParaRPr sz="1200"/>
          </a:p>
          <a:p>
            <a:pPr indent="-304800" lvl="1" marL="914400" rtl="0" algn="l">
              <a:lnSpc>
                <a:spcPct val="115000"/>
              </a:lnSpc>
              <a:spcBef>
                <a:spcPts val="0"/>
              </a:spcBef>
              <a:spcAft>
                <a:spcPts val="0"/>
              </a:spcAft>
              <a:buSzPts val="1200"/>
              <a:buChar char="○"/>
            </a:pPr>
            <a:r>
              <a:rPr lang="sv-SE" sz="1200">
                <a:solidFill>
                  <a:schemeClr val="dk1"/>
                </a:solidFill>
              </a:rPr>
              <a:t>not more than 1 screen</a:t>
            </a:r>
            <a:endParaRPr sz="1200"/>
          </a:p>
          <a:p>
            <a:pPr indent="-304800" lvl="1" marL="914400" rtl="0" algn="l">
              <a:lnSpc>
                <a:spcPct val="115000"/>
              </a:lnSpc>
              <a:spcBef>
                <a:spcPts val="0"/>
              </a:spcBef>
              <a:spcAft>
                <a:spcPts val="0"/>
              </a:spcAft>
              <a:buSzPts val="1200"/>
              <a:buChar char="○"/>
            </a:pPr>
            <a:r>
              <a:rPr lang="sv-SE" sz="1200"/>
              <a:t>with counting lines also count </a:t>
            </a:r>
            <a:r>
              <a:rPr i="1" lang="sv-SE" sz="1200"/>
              <a:t>responsibilities</a:t>
            </a:r>
            <a:endParaRPr sz="1200"/>
          </a:p>
          <a:p>
            <a:pPr indent="-304800" lvl="1" marL="914400" rtl="0" algn="l">
              <a:lnSpc>
                <a:spcPct val="115000"/>
              </a:lnSpc>
              <a:spcBef>
                <a:spcPts val="0"/>
              </a:spcBef>
              <a:spcAft>
                <a:spcPts val="0"/>
              </a:spcAft>
              <a:buSzPts val="1200"/>
              <a:buChar char="○"/>
            </a:pPr>
            <a:r>
              <a:rPr lang="sv-SE" sz="1200">
                <a:solidFill>
                  <a:schemeClr val="dk1"/>
                </a:solidFill>
              </a:rPr>
              <a:t>name describes purpose</a:t>
            </a:r>
            <a:endParaRPr sz="1200"/>
          </a:p>
          <a:p>
            <a:pPr indent="-304800" lvl="1" marL="914400" rtl="0" algn="l">
              <a:lnSpc>
                <a:spcPct val="115000"/>
              </a:lnSpc>
              <a:spcBef>
                <a:spcPts val="0"/>
              </a:spcBef>
              <a:spcAft>
                <a:spcPts val="0"/>
              </a:spcAft>
              <a:buSzPts val="1200"/>
              <a:buChar char="○"/>
            </a:pPr>
            <a:r>
              <a:rPr lang="sv-SE" sz="1200"/>
              <a:t>if you cannot derive a good class name, it’s probably too large / with too broad scope - split to multiple classes</a:t>
            </a:r>
            <a:endParaRPr sz="1200"/>
          </a:p>
          <a:p>
            <a:pPr indent="0" lvl="0" marL="914400" rtl="0" algn="l">
              <a:lnSpc>
                <a:spcPct val="115000"/>
              </a:lnSpc>
              <a:spcBef>
                <a:spcPts val="0"/>
              </a:spcBef>
              <a:spcAft>
                <a:spcPts val="0"/>
              </a:spcAft>
              <a:buNone/>
            </a:pPr>
            <a:r>
              <a:t/>
            </a:r>
            <a:endParaRPr sz="1200"/>
          </a:p>
          <a:p>
            <a:pPr indent="0" lvl="0" marL="457200" rtl="0" algn="l">
              <a:lnSpc>
                <a:spcPct val="115000"/>
              </a:lnSpc>
              <a:spcBef>
                <a:spcPts val="0"/>
              </a:spcBef>
              <a:spcAft>
                <a:spcPts val="0"/>
              </a:spcAft>
              <a:buNone/>
            </a:pPr>
            <a:r>
              <a:t/>
            </a:r>
            <a:endParaRPr sz="1200"/>
          </a:p>
        </p:txBody>
      </p:sp>
      <p:sp>
        <p:nvSpPr>
          <p:cNvPr id="454" name="Google Shape;454;p58"/>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9"/>
          <p:cNvSpPr txBox="1"/>
          <p:nvPr/>
        </p:nvSpPr>
        <p:spPr>
          <a:xfrm>
            <a:off x="0" y="629900"/>
            <a:ext cx="4798200" cy="4458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sv-SE" sz="1200"/>
              <a:t>Classes should adhere to SRP</a:t>
            </a:r>
            <a:endParaRPr b="1" sz="1200"/>
          </a:p>
          <a:p>
            <a:pPr indent="-304800" lvl="1" marL="914400" rtl="0" algn="l">
              <a:lnSpc>
                <a:spcPct val="115000"/>
              </a:lnSpc>
              <a:spcBef>
                <a:spcPts val="0"/>
              </a:spcBef>
              <a:spcAft>
                <a:spcPts val="0"/>
              </a:spcAft>
              <a:buSzPts val="1200"/>
              <a:buChar char="○"/>
            </a:pPr>
            <a:r>
              <a:rPr lang="sv-SE" sz="1200"/>
              <a:t>SRP, Single Responsibility Principle (</a:t>
            </a:r>
            <a:r>
              <a:rPr lang="sv-SE" sz="1200" u="sng">
                <a:hlinkClick r:id="rId3"/>
              </a:rPr>
              <a:t>Wikipedia</a:t>
            </a:r>
            <a:r>
              <a:rPr lang="sv-SE" sz="1200"/>
              <a:t>): The S in SOLID</a:t>
            </a:r>
            <a:endParaRPr sz="1200"/>
          </a:p>
          <a:p>
            <a:pPr indent="-304800" lvl="1" marL="914400" rtl="0" algn="l">
              <a:lnSpc>
                <a:spcPct val="115000"/>
              </a:lnSpc>
              <a:spcBef>
                <a:spcPts val="0"/>
              </a:spcBef>
              <a:spcAft>
                <a:spcPts val="0"/>
              </a:spcAft>
              <a:buSzPts val="1200"/>
              <a:buChar char="○"/>
            </a:pPr>
            <a:r>
              <a:rPr lang="sv-SE" sz="1200"/>
              <a:t>Many small classes is better</a:t>
            </a:r>
            <a:endParaRPr sz="1200"/>
          </a:p>
          <a:p>
            <a:pPr indent="-304800" lvl="1" marL="914400" rtl="0" algn="l">
              <a:lnSpc>
                <a:spcPct val="115000"/>
              </a:lnSpc>
              <a:spcBef>
                <a:spcPts val="0"/>
              </a:spcBef>
              <a:spcAft>
                <a:spcPts val="0"/>
              </a:spcAft>
              <a:buSzPts val="1200"/>
              <a:buChar char="○"/>
            </a:pPr>
            <a:r>
              <a:rPr lang="sv-SE" sz="1200"/>
              <a:t>Large, multipurpose classes force us to scroll through code that we don’t need to know about right now.</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800"/>
              </a:spcBef>
              <a:spcAft>
                <a:spcPts val="0"/>
              </a:spcAft>
              <a:buSzPts val="1200"/>
              <a:buChar char="●"/>
            </a:pPr>
            <a:r>
              <a:rPr b="1" lang="sv-SE" sz="1200"/>
              <a:t>Isolating from Change</a:t>
            </a:r>
            <a:endParaRPr b="1" sz="1200"/>
          </a:p>
          <a:p>
            <a:pPr indent="-304800" lvl="1" marL="914400" rtl="0" algn="l">
              <a:lnSpc>
                <a:spcPct val="115000"/>
              </a:lnSpc>
              <a:spcBef>
                <a:spcPts val="0"/>
              </a:spcBef>
              <a:spcAft>
                <a:spcPts val="0"/>
              </a:spcAft>
              <a:buSzPts val="1200"/>
              <a:buChar char="○"/>
            </a:pPr>
            <a:r>
              <a:rPr lang="sv-SE" sz="1200"/>
              <a:t>DIP, Dependency Inversion Principle (</a:t>
            </a:r>
            <a:r>
              <a:rPr lang="sv-SE" sz="1200" u="sng">
                <a:hlinkClick r:id="rId4"/>
              </a:rPr>
              <a:t>Wikipedia</a:t>
            </a:r>
            <a:r>
              <a:rPr lang="sv-SE" sz="1200"/>
              <a:t>): The D in SOLID - classes should depend on abstractions, not concrete details</a:t>
            </a:r>
            <a:endParaRPr sz="1200"/>
          </a:p>
          <a:p>
            <a:pPr indent="-304800" lvl="1" marL="914400" rtl="0" algn="l">
              <a:lnSpc>
                <a:spcPct val="115000"/>
              </a:lnSpc>
              <a:spcBef>
                <a:spcPts val="0"/>
              </a:spcBef>
              <a:spcAft>
                <a:spcPts val="0"/>
              </a:spcAft>
              <a:buSzPts val="1200"/>
              <a:buChar char="○"/>
            </a:pPr>
            <a:r>
              <a:rPr lang="sv-SE" sz="1200"/>
              <a:t>Behaviour should not be broken due to change in parent component (implementation usage with `super`)</a:t>
            </a:r>
            <a:endParaRPr sz="1200"/>
          </a:p>
          <a:p>
            <a:pPr indent="0" lvl="0" marL="457200" rtl="0" algn="l">
              <a:lnSpc>
                <a:spcPct val="115000"/>
              </a:lnSpc>
              <a:spcBef>
                <a:spcPts val="0"/>
              </a:spcBef>
              <a:spcAft>
                <a:spcPts val="0"/>
              </a:spcAft>
              <a:buNone/>
            </a:pPr>
            <a:r>
              <a:t/>
            </a:r>
            <a:endParaRPr sz="1200"/>
          </a:p>
        </p:txBody>
      </p:sp>
      <p:sp>
        <p:nvSpPr>
          <p:cNvPr id="460" name="Google Shape;460;p59"/>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Classes &amp; Objects...</a:t>
            </a:r>
            <a:endParaRPr b="1" sz="2600">
              <a:solidFill>
                <a:srgbClr val="1A1A1A"/>
              </a:solidFill>
            </a:endParaRPr>
          </a:p>
        </p:txBody>
      </p:sp>
      <p:pic>
        <p:nvPicPr>
          <p:cNvPr id="461" name="Google Shape;461;p59"/>
          <p:cNvPicPr preferRelativeResize="0"/>
          <p:nvPr/>
        </p:nvPicPr>
        <p:blipFill>
          <a:blip r:embed="rId5">
            <a:alphaModFix/>
          </a:blip>
          <a:stretch>
            <a:fillRect/>
          </a:stretch>
        </p:blipFill>
        <p:spPr>
          <a:xfrm>
            <a:off x="4961575" y="1153913"/>
            <a:ext cx="4030025" cy="283567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0"/>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On the way...</a:t>
            </a:r>
            <a:endParaRPr b="1" sz="2600">
              <a:solidFill>
                <a:srgbClr val="1A1A1A"/>
              </a:solidFill>
              <a:latin typeface="Raleway"/>
              <a:ea typeface="Raleway"/>
              <a:cs typeface="Raleway"/>
              <a:sym typeface="Raleway"/>
            </a:endParaRPr>
          </a:p>
        </p:txBody>
      </p:sp>
      <p:pic>
        <p:nvPicPr>
          <p:cNvPr id="467" name="Google Shape;467;p60"/>
          <p:cNvPicPr preferRelativeResize="0"/>
          <p:nvPr/>
        </p:nvPicPr>
        <p:blipFill>
          <a:blip r:embed="rId3">
            <a:alphaModFix/>
          </a:blip>
          <a:stretch>
            <a:fillRect/>
          </a:stretch>
        </p:blipFill>
        <p:spPr>
          <a:xfrm>
            <a:off x="0" y="661975"/>
            <a:ext cx="9144000" cy="2393687"/>
          </a:xfrm>
          <a:prstGeom prst="rect">
            <a:avLst/>
          </a:prstGeom>
          <a:noFill/>
          <a:ln>
            <a:noFill/>
          </a:ln>
        </p:spPr>
      </p:pic>
      <p:sp>
        <p:nvSpPr>
          <p:cNvPr id="468" name="Google Shape;468;p60"/>
          <p:cNvSpPr txBox="1"/>
          <p:nvPr/>
        </p:nvSpPr>
        <p:spPr>
          <a:xfrm>
            <a:off x="911125" y="3172325"/>
            <a:ext cx="4212900" cy="181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sv-SE"/>
              <a:t>What?</a:t>
            </a:r>
            <a:endParaRPr/>
          </a:p>
          <a:p>
            <a:pPr indent="-317500" lvl="0" marL="457200" rtl="0" algn="l">
              <a:spcBef>
                <a:spcPts val="0"/>
              </a:spcBef>
              <a:spcAft>
                <a:spcPts val="0"/>
              </a:spcAft>
              <a:buSzPts val="1400"/>
              <a:buChar char="●"/>
            </a:pPr>
            <a:r>
              <a:rPr lang="sv-SE"/>
              <a:t>Why?</a:t>
            </a:r>
            <a:endParaRPr/>
          </a:p>
          <a:p>
            <a:pPr indent="-317500" lvl="0" marL="457200" rtl="0" algn="l">
              <a:spcBef>
                <a:spcPts val="0"/>
              </a:spcBef>
              <a:spcAft>
                <a:spcPts val="0"/>
              </a:spcAft>
              <a:buSzPts val="1400"/>
              <a:buChar char="●"/>
            </a:pPr>
            <a:r>
              <a:rPr lang="sv-SE"/>
              <a:t>How? </a:t>
            </a:r>
            <a:endParaRPr/>
          </a:p>
          <a:p>
            <a:pPr indent="-317500" lvl="1" marL="914400" rtl="0" algn="l">
              <a:spcBef>
                <a:spcPts val="0"/>
              </a:spcBef>
              <a:spcAft>
                <a:spcPts val="0"/>
              </a:spcAft>
              <a:buSzPts val="1400"/>
              <a:buChar char="○"/>
            </a:pPr>
            <a:r>
              <a:rPr lang="sv-SE"/>
              <a:t>principles part already</a:t>
            </a:r>
            <a:endParaRPr/>
          </a:p>
          <a:p>
            <a:pPr indent="-317500" lvl="1" marL="914400" rtl="0" algn="l">
              <a:spcBef>
                <a:spcPts val="0"/>
              </a:spcBef>
              <a:spcAft>
                <a:spcPts val="0"/>
              </a:spcAft>
              <a:buSzPts val="1400"/>
              <a:buChar char="○"/>
            </a:pPr>
            <a:r>
              <a:rPr lang="sv-SE"/>
              <a:t>practices is next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1"/>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474" name="Google Shape;474;p61"/>
          <p:cNvSpPr txBox="1"/>
          <p:nvPr/>
        </p:nvSpPr>
        <p:spPr>
          <a:xfrm>
            <a:off x="0" y="744575"/>
            <a:ext cx="4731900" cy="271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sv-SE" sz="1300"/>
              <a:t>Code refactoring</a:t>
            </a:r>
            <a:r>
              <a:rPr lang="sv-SE" sz="1300"/>
              <a:t> is the process of restructuring existing computer code - changing the </a:t>
            </a:r>
            <a:r>
              <a:rPr i="1" lang="sv-SE" sz="1300"/>
              <a:t>factoring </a:t>
            </a:r>
            <a:r>
              <a:rPr lang="sv-SE" sz="1300"/>
              <a:t>- </a:t>
            </a:r>
            <a:r>
              <a:rPr lang="sv-SE" sz="1300"/>
              <a:t>without changing its external behavior.</a:t>
            </a:r>
            <a:endParaRPr sz="1300"/>
          </a:p>
          <a:p>
            <a:pPr indent="0" lvl="0" marL="0" rtl="0" algn="l">
              <a:lnSpc>
                <a:spcPct val="115000"/>
              </a:lnSpc>
              <a:spcBef>
                <a:spcPts val="0"/>
              </a:spcBef>
              <a:spcAft>
                <a:spcPts val="0"/>
              </a:spcAft>
              <a:buNone/>
            </a:pPr>
            <a:r>
              <a:rPr lang="sv-SE" sz="1300"/>
              <a:t>Refactoring improves </a:t>
            </a:r>
            <a:r>
              <a:rPr i="1" lang="sv-SE" sz="1300"/>
              <a:t>nonfunctional</a:t>
            </a:r>
            <a:r>
              <a:rPr lang="sv-SE" sz="1300"/>
              <a:t> attributes of the software.</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b="1" lang="sv-SE" sz="1300"/>
              <a:t>Advantages </a:t>
            </a:r>
            <a:r>
              <a:rPr lang="sv-SE" sz="1300"/>
              <a:t>include improved code readability and reduced complexity; these can improve source-code maintainability and create a more expressive internal architecture or object model to improve extensibility.</a:t>
            </a:r>
            <a:endParaRPr sz="1300"/>
          </a:p>
          <a:p>
            <a:pPr indent="-311150" lvl="0" marL="457200" rtl="0" algn="l">
              <a:lnSpc>
                <a:spcPct val="115000"/>
              </a:lnSpc>
              <a:spcBef>
                <a:spcPts val="0"/>
              </a:spcBef>
              <a:spcAft>
                <a:spcPts val="0"/>
              </a:spcAft>
              <a:buSzPts val="1300"/>
              <a:buChar char="-"/>
            </a:pPr>
            <a:r>
              <a:rPr lang="sv-SE" sz="1300"/>
              <a:t>Wiki</a:t>
            </a:r>
            <a:endParaRPr sz="1300"/>
          </a:p>
        </p:txBody>
      </p:sp>
      <p:pic>
        <p:nvPicPr>
          <p:cNvPr id="475" name="Google Shape;475;p61"/>
          <p:cNvPicPr preferRelativeResize="0"/>
          <p:nvPr/>
        </p:nvPicPr>
        <p:blipFill>
          <a:blip r:embed="rId3">
            <a:alphaModFix/>
          </a:blip>
          <a:stretch>
            <a:fillRect/>
          </a:stretch>
        </p:blipFill>
        <p:spPr>
          <a:xfrm>
            <a:off x="4731900" y="1073100"/>
            <a:ext cx="4292750" cy="263589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2"/>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481" name="Google Shape;481;p62"/>
          <p:cNvSpPr txBox="1"/>
          <p:nvPr/>
        </p:nvSpPr>
        <p:spPr>
          <a:xfrm>
            <a:off x="700875" y="892125"/>
            <a:ext cx="3491400" cy="1464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sv-SE"/>
              <a:t>Why?</a:t>
            </a:r>
            <a:endParaRPr b="1"/>
          </a:p>
          <a:p>
            <a:pPr indent="-317500" lvl="0" marL="457200" rtl="0" algn="l">
              <a:lnSpc>
                <a:spcPct val="150000"/>
              </a:lnSpc>
              <a:spcBef>
                <a:spcPts val="0"/>
              </a:spcBef>
              <a:spcAft>
                <a:spcPts val="0"/>
              </a:spcAft>
              <a:buSzPts val="1400"/>
              <a:buChar char="●"/>
            </a:pPr>
            <a:r>
              <a:rPr b="1" lang="sv-SE"/>
              <a:t>When?</a:t>
            </a:r>
            <a:endParaRPr b="1"/>
          </a:p>
          <a:p>
            <a:pPr indent="-317500" lvl="0" marL="457200" rtl="0" algn="l">
              <a:lnSpc>
                <a:spcPct val="150000"/>
              </a:lnSpc>
              <a:spcBef>
                <a:spcPts val="0"/>
              </a:spcBef>
              <a:spcAft>
                <a:spcPts val="0"/>
              </a:spcAft>
              <a:buSzPts val="1400"/>
              <a:buChar char="●"/>
            </a:pPr>
            <a:r>
              <a:rPr b="1" lang="sv-SE"/>
              <a:t>How?</a:t>
            </a:r>
            <a:endParaRPr b="1"/>
          </a:p>
        </p:txBody>
      </p:sp>
      <p:pic>
        <p:nvPicPr>
          <p:cNvPr id="482" name="Google Shape;482;p62"/>
          <p:cNvPicPr preferRelativeResize="0"/>
          <p:nvPr/>
        </p:nvPicPr>
        <p:blipFill>
          <a:blip r:embed="rId3">
            <a:alphaModFix/>
          </a:blip>
          <a:stretch>
            <a:fillRect/>
          </a:stretch>
        </p:blipFill>
        <p:spPr>
          <a:xfrm>
            <a:off x="2057800" y="1988963"/>
            <a:ext cx="6534150" cy="1914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3"/>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pic>
        <p:nvPicPr>
          <p:cNvPr id="488" name="Google Shape;488;p63"/>
          <p:cNvPicPr preferRelativeResize="0"/>
          <p:nvPr/>
        </p:nvPicPr>
        <p:blipFill>
          <a:blip r:embed="rId3">
            <a:alphaModFix/>
          </a:blip>
          <a:stretch>
            <a:fillRect/>
          </a:stretch>
        </p:blipFill>
        <p:spPr>
          <a:xfrm>
            <a:off x="2013725" y="535200"/>
            <a:ext cx="5737999" cy="4303500"/>
          </a:xfrm>
          <a:prstGeom prst="rect">
            <a:avLst/>
          </a:prstGeom>
          <a:noFill/>
          <a:ln>
            <a:noFill/>
          </a:ln>
        </p:spPr>
      </p:pic>
      <p:sp>
        <p:nvSpPr>
          <p:cNvPr id="489" name="Google Shape;489;p63"/>
          <p:cNvSpPr txBox="1"/>
          <p:nvPr/>
        </p:nvSpPr>
        <p:spPr>
          <a:xfrm>
            <a:off x="587375" y="535200"/>
            <a:ext cx="16299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Why?</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64"/>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495" name="Google Shape;495;p64"/>
          <p:cNvSpPr txBox="1"/>
          <p:nvPr/>
        </p:nvSpPr>
        <p:spPr>
          <a:xfrm>
            <a:off x="587375" y="535200"/>
            <a:ext cx="16299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Why?</a:t>
            </a:r>
            <a:endParaRPr b="1"/>
          </a:p>
        </p:txBody>
      </p:sp>
      <p:pic>
        <p:nvPicPr>
          <p:cNvPr id="496" name="Google Shape;496;p64"/>
          <p:cNvPicPr preferRelativeResize="0"/>
          <p:nvPr/>
        </p:nvPicPr>
        <p:blipFill>
          <a:blip r:embed="rId3">
            <a:alphaModFix/>
          </a:blip>
          <a:stretch>
            <a:fillRect/>
          </a:stretch>
        </p:blipFill>
        <p:spPr>
          <a:xfrm>
            <a:off x="1518150" y="640350"/>
            <a:ext cx="7354737" cy="3862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1"/>
          <p:cNvSpPr txBox="1"/>
          <p:nvPr/>
        </p:nvSpPr>
        <p:spPr>
          <a:xfrm>
            <a:off x="911925" y="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to measure code quality...</a:t>
            </a:r>
            <a:endParaRPr sz="3600"/>
          </a:p>
          <a:p>
            <a:pPr indent="0" lvl="0" marL="0" rtl="0" algn="l">
              <a:spcBef>
                <a:spcPts val="0"/>
              </a:spcBef>
              <a:spcAft>
                <a:spcPts val="0"/>
              </a:spcAft>
              <a:buNone/>
            </a:pPr>
            <a:r>
              <a:t/>
            </a:r>
            <a:endParaRPr b="1" sz="3600">
              <a:solidFill>
                <a:srgbClr val="1A1A1A"/>
              </a:solidFill>
            </a:endParaRPr>
          </a:p>
        </p:txBody>
      </p:sp>
      <p:sp>
        <p:nvSpPr>
          <p:cNvPr id="79" name="Google Shape;79;p11"/>
          <p:cNvSpPr txBox="1"/>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595959"/>
              </a:solidFill>
              <a:latin typeface="Lato"/>
              <a:ea typeface="Lato"/>
              <a:cs typeface="Lato"/>
              <a:sym typeface="Lato"/>
            </a:endParaRPr>
          </a:p>
        </p:txBody>
      </p:sp>
      <p:sp>
        <p:nvSpPr>
          <p:cNvPr id="80" name="Google Shape;80;p11"/>
          <p:cNvSpPr txBox="1"/>
          <p:nvPr/>
        </p:nvSpPr>
        <p:spPr>
          <a:xfrm>
            <a:off x="491625" y="892125"/>
            <a:ext cx="5782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Static code </a:t>
            </a:r>
            <a:r>
              <a:rPr lang="sv-SE"/>
              <a:t>analyzers &amp; code inspectors</a:t>
            </a:r>
            <a:endParaRPr/>
          </a:p>
        </p:txBody>
      </p:sp>
      <p:pic>
        <p:nvPicPr>
          <p:cNvPr id="81" name="Google Shape;81;p11"/>
          <p:cNvPicPr preferRelativeResize="0"/>
          <p:nvPr/>
        </p:nvPicPr>
        <p:blipFill>
          <a:blip r:embed="rId3">
            <a:alphaModFix/>
          </a:blip>
          <a:stretch>
            <a:fillRect/>
          </a:stretch>
        </p:blipFill>
        <p:spPr>
          <a:xfrm>
            <a:off x="587375" y="1419225"/>
            <a:ext cx="2699200" cy="3173575"/>
          </a:xfrm>
          <a:prstGeom prst="rect">
            <a:avLst/>
          </a:prstGeom>
          <a:noFill/>
          <a:ln>
            <a:noFill/>
          </a:ln>
        </p:spPr>
      </p:pic>
      <p:pic>
        <p:nvPicPr>
          <p:cNvPr id="82" name="Google Shape;82;p11"/>
          <p:cNvPicPr preferRelativeResize="0"/>
          <p:nvPr/>
        </p:nvPicPr>
        <p:blipFill>
          <a:blip r:embed="rId4">
            <a:alphaModFix/>
          </a:blip>
          <a:stretch>
            <a:fillRect/>
          </a:stretch>
        </p:blipFill>
        <p:spPr>
          <a:xfrm>
            <a:off x="3748125" y="1200650"/>
            <a:ext cx="5315075" cy="32221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5"/>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502" name="Google Shape;502;p65"/>
          <p:cNvSpPr txBox="1"/>
          <p:nvPr/>
        </p:nvSpPr>
        <p:spPr>
          <a:xfrm>
            <a:off x="587375" y="535200"/>
            <a:ext cx="16299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When?</a:t>
            </a:r>
            <a:endParaRPr b="1"/>
          </a:p>
        </p:txBody>
      </p:sp>
      <p:sp>
        <p:nvSpPr>
          <p:cNvPr id="503" name="Google Shape;503;p65"/>
          <p:cNvSpPr txBox="1"/>
          <p:nvPr/>
        </p:nvSpPr>
        <p:spPr>
          <a:xfrm>
            <a:off x="2217275" y="1294200"/>
            <a:ext cx="6246600" cy="25551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sv-SE" sz="1200"/>
              <a:t>You </a:t>
            </a:r>
            <a:r>
              <a:rPr b="1" lang="sv-SE" sz="1200"/>
              <a:t>should </a:t>
            </a:r>
            <a:r>
              <a:rPr lang="sv-SE" sz="1200"/>
              <a:t>refactor</a:t>
            </a:r>
            <a:endParaRPr sz="1200"/>
          </a:p>
          <a:p>
            <a:pPr indent="-304800" lvl="1" marL="914400" rtl="0" algn="l">
              <a:lnSpc>
                <a:spcPct val="150000"/>
              </a:lnSpc>
              <a:spcBef>
                <a:spcPts val="0"/>
              </a:spcBef>
              <a:spcAft>
                <a:spcPts val="0"/>
              </a:spcAft>
              <a:buSzPts val="1200"/>
              <a:buChar char="○"/>
            </a:pPr>
            <a:r>
              <a:rPr lang="sv-SE" sz="1200"/>
              <a:t> Any time that you see a better way to do things </a:t>
            </a:r>
            <a:endParaRPr sz="1200"/>
          </a:p>
          <a:p>
            <a:pPr indent="-304800" lvl="2" marL="1371600" rtl="0" algn="l">
              <a:lnSpc>
                <a:spcPct val="150000"/>
              </a:lnSpc>
              <a:spcBef>
                <a:spcPts val="0"/>
              </a:spcBef>
              <a:spcAft>
                <a:spcPts val="0"/>
              </a:spcAft>
              <a:buSzPts val="1200"/>
              <a:buChar char="■"/>
            </a:pPr>
            <a:r>
              <a:rPr lang="sv-SE" sz="1200"/>
              <a:t> "Better" means making the code easier to understand and to modify in the future </a:t>
            </a:r>
            <a:endParaRPr sz="1200"/>
          </a:p>
          <a:p>
            <a:pPr indent="-304800" lvl="1" marL="914400" marR="0" rtl="0" algn="l">
              <a:lnSpc>
                <a:spcPct val="150000"/>
              </a:lnSpc>
              <a:spcBef>
                <a:spcPts val="0"/>
              </a:spcBef>
              <a:spcAft>
                <a:spcPts val="0"/>
              </a:spcAft>
              <a:buClr>
                <a:srgbClr val="000000"/>
              </a:buClr>
              <a:buSzPts val="1200"/>
              <a:buFont typeface="Arial"/>
              <a:buChar char="○"/>
            </a:pPr>
            <a:r>
              <a:rPr lang="sv-SE" sz="1200"/>
              <a:t>You can do so without breaking the code </a:t>
            </a:r>
            <a:endParaRPr sz="1200"/>
          </a:p>
          <a:p>
            <a:pPr indent="-304800" lvl="2" marL="1371600" rtl="0" algn="l">
              <a:lnSpc>
                <a:spcPct val="150000"/>
              </a:lnSpc>
              <a:spcBef>
                <a:spcPts val="0"/>
              </a:spcBef>
              <a:spcAft>
                <a:spcPts val="0"/>
              </a:spcAft>
              <a:buSzPts val="1200"/>
              <a:buChar char="■"/>
            </a:pPr>
            <a:r>
              <a:rPr lang="sv-SE" sz="1200"/>
              <a:t>Unit tests are essential for this </a:t>
            </a:r>
            <a:endParaRPr sz="1200"/>
          </a:p>
          <a:p>
            <a:pPr indent="0" lvl="0" marL="1371600" rtl="0" algn="l">
              <a:lnSpc>
                <a:spcPct val="150000"/>
              </a:lnSpc>
              <a:spcBef>
                <a:spcPts val="0"/>
              </a:spcBef>
              <a:spcAft>
                <a:spcPts val="0"/>
              </a:spcAft>
              <a:buNone/>
            </a:pPr>
            <a:r>
              <a:t/>
            </a:r>
            <a:endParaRPr sz="1200"/>
          </a:p>
          <a:p>
            <a:pPr indent="-304800" lvl="0" marL="457200" marR="0" rtl="0" algn="l">
              <a:lnSpc>
                <a:spcPct val="150000"/>
              </a:lnSpc>
              <a:spcBef>
                <a:spcPts val="0"/>
              </a:spcBef>
              <a:spcAft>
                <a:spcPts val="0"/>
              </a:spcAft>
              <a:buClr>
                <a:srgbClr val="000000"/>
              </a:buClr>
              <a:buSzPts val="1200"/>
              <a:buFont typeface="Arial"/>
              <a:buChar char="●"/>
            </a:pPr>
            <a:r>
              <a:rPr lang="sv-SE" sz="1200"/>
              <a:t> You </a:t>
            </a:r>
            <a:r>
              <a:rPr b="1" lang="sv-SE" sz="1200"/>
              <a:t>should not</a:t>
            </a:r>
            <a:r>
              <a:rPr lang="sv-SE" sz="1200"/>
              <a:t> refactor: </a:t>
            </a:r>
            <a:endParaRPr sz="1200"/>
          </a:p>
          <a:p>
            <a:pPr indent="-304800" lvl="2" marL="1371600" rtl="0" algn="l">
              <a:lnSpc>
                <a:spcPct val="150000"/>
              </a:lnSpc>
              <a:spcBef>
                <a:spcPts val="0"/>
              </a:spcBef>
              <a:spcAft>
                <a:spcPts val="0"/>
              </a:spcAft>
              <a:buSzPts val="1200"/>
              <a:buChar char="■"/>
            </a:pPr>
            <a:r>
              <a:rPr lang="sv-SE" sz="1200"/>
              <a:t>Stable code (code that won't ever need to change) </a:t>
            </a:r>
            <a:endParaRPr sz="1200"/>
          </a:p>
          <a:p>
            <a:pPr indent="-304800" lvl="2" marL="1371600" rtl="0" algn="l">
              <a:lnSpc>
                <a:spcPct val="150000"/>
              </a:lnSpc>
              <a:spcBef>
                <a:spcPts val="0"/>
              </a:spcBef>
              <a:spcAft>
                <a:spcPts val="0"/>
              </a:spcAft>
              <a:buSzPts val="1200"/>
              <a:buChar char="■"/>
            </a:pPr>
            <a:r>
              <a:rPr lang="sv-SE" sz="1200"/>
              <a:t>Someone else's code </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6"/>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509" name="Google Shape;509;p66"/>
          <p:cNvSpPr txBox="1"/>
          <p:nvPr/>
        </p:nvSpPr>
        <p:spPr>
          <a:xfrm>
            <a:off x="587375" y="535200"/>
            <a:ext cx="16299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When?</a:t>
            </a:r>
            <a:endParaRPr b="1"/>
          </a:p>
        </p:txBody>
      </p:sp>
      <p:pic>
        <p:nvPicPr>
          <p:cNvPr id="510" name="Google Shape;510;p66"/>
          <p:cNvPicPr preferRelativeResize="0"/>
          <p:nvPr/>
        </p:nvPicPr>
        <p:blipFill>
          <a:blip r:embed="rId3">
            <a:alphaModFix/>
          </a:blip>
          <a:stretch>
            <a:fillRect/>
          </a:stretch>
        </p:blipFill>
        <p:spPr>
          <a:xfrm>
            <a:off x="1394750" y="876774"/>
            <a:ext cx="7387577" cy="3090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7"/>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
        <p:nvSpPr>
          <p:cNvPr id="516" name="Google Shape;516;p67"/>
          <p:cNvSpPr txBox="1"/>
          <p:nvPr/>
        </p:nvSpPr>
        <p:spPr>
          <a:xfrm>
            <a:off x="587375" y="535200"/>
            <a:ext cx="16299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How</a:t>
            </a:r>
            <a:r>
              <a:rPr b="1" lang="sv-SE"/>
              <a:t>?</a:t>
            </a:r>
            <a:endParaRPr b="1"/>
          </a:p>
        </p:txBody>
      </p:sp>
      <p:pic>
        <p:nvPicPr>
          <p:cNvPr id="517" name="Google Shape;517;p67"/>
          <p:cNvPicPr preferRelativeResize="0"/>
          <p:nvPr/>
        </p:nvPicPr>
        <p:blipFill>
          <a:blip r:embed="rId3">
            <a:alphaModFix/>
          </a:blip>
          <a:stretch>
            <a:fillRect/>
          </a:stretch>
        </p:blipFill>
        <p:spPr>
          <a:xfrm>
            <a:off x="6450125" y="846500"/>
            <a:ext cx="2272326" cy="3230200"/>
          </a:xfrm>
          <a:prstGeom prst="rect">
            <a:avLst/>
          </a:prstGeom>
          <a:noFill/>
          <a:ln>
            <a:noFill/>
          </a:ln>
        </p:spPr>
      </p:pic>
      <p:sp>
        <p:nvSpPr>
          <p:cNvPr id="518" name="Google Shape;518;p67"/>
          <p:cNvSpPr txBox="1"/>
          <p:nvPr/>
        </p:nvSpPr>
        <p:spPr>
          <a:xfrm>
            <a:off x="253325" y="1143875"/>
            <a:ext cx="6196800" cy="1884900"/>
          </a:xfrm>
          <a:prstGeom prst="rect">
            <a:avLst/>
          </a:prstGeom>
          <a:noFill/>
          <a:ln>
            <a:noFill/>
          </a:ln>
        </p:spPr>
        <p:txBody>
          <a:bodyPr anchorCtr="0" anchor="ctr" bIns="91425" lIns="91425" spcFirstLastPara="1" rIns="91425" wrap="square" tIns="91425">
            <a:noAutofit/>
          </a:bodyPr>
          <a:lstStyle/>
          <a:p>
            <a:pPr indent="0" lvl="0" marL="177800" marR="330200" rtl="0" algn="l">
              <a:lnSpc>
                <a:spcPct val="150000"/>
              </a:lnSpc>
              <a:spcBef>
                <a:spcPts val="0"/>
              </a:spcBef>
              <a:spcAft>
                <a:spcPts val="0"/>
              </a:spcAft>
              <a:buNone/>
            </a:pPr>
            <a:r>
              <a:rPr lang="sv-SE" sz="1200">
                <a:solidFill>
                  <a:srgbClr val="19232D"/>
                </a:solidFill>
              </a:rPr>
              <a:t>Top 6 Refactoring Patterns to improve 80% in code quality</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Extract class/ move method</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Extract method</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Decompose conditional</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Introduce parameter object</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Replace magic number, string</a:t>
            </a:r>
            <a:endParaRPr sz="1200">
              <a:solidFill>
                <a:srgbClr val="19232D"/>
              </a:solidFill>
            </a:endParaRPr>
          </a:p>
          <a:p>
            <a:pPr indent="-304800" lvl="0" marL="457200" marR="330200" rtl="0" algn="l">
              <a:lnSpc>
                <a:spcPct val="150000"/>
              </a:lnSpc>
              <a:spcBef>
                <a:spcPts val="0"/>
              </a:spcBef>
              <a:spcAft>
                <a:spcPts val="0"/>
              </a:spcAft>
              <a:buClr>
                <a:srgbClr val="19232D"/>
              </a:buClr>
              <a:buSzPts val="1200"/>
              <a:buChar char="●"/>
            </a:pPr>
            <a:r>
              <a:rPr lang="sv-SE" sz="1200">
                <a:solidFill>
                  <a:srgbClr val="19232D"/>
                </a:solidFill>
              </a:rPr>
              <a:t>Rename</a:t>
            </a:r>
            <a:endParaRPr sz="1200">
              <a:solidFill>
                <a:srgbClr val="19232D"/>
              </a:solidFill>
            </a:endParaRPr>
          </a:p>
        </p:txBody>
      </p:sp>
      <p:pic>
        <p:nvPicPr>
          <p:cNvPr id="519" name="Google Shape;519;p67"/>
          <p:cNvPicPr preferRelativeResize="0"/>
          <p:nvPr/>
        </p:nvPicPr>
        <p:blipFill>
          <a:blip r:embed="rId4">
            <a:alphaModFix/>
          </a:blip>
          <a:stretch>
            <a:fillRect/>
          </a:stretch>
        </p:blipFill>
        <p:spPr>
          <a:xfrm>
            <a:off x="587375" y="3196750"/>
            <a:ext cx="3217644" cy="18099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Google Shape;524;p68"/>
          <p:cNvPicPr preferRelativeResize="0"/>
          <p:nvPr/>
        </p:nvPicPr>
        <p:blipFill>
          <a:blip r:embed="rId3">
            <a:alphaModFix/>
          </a:blip>
          <a:stretch>
            <a:fillRect/>
          </a:stretch>
        </p:blipFill>
        <p:spPr>
          <a:xfrm>
            <a:off x="1498950" y="638625"/>
            <a:ext cx="7204176" cy="3717600"/>
          </a:xfrm>
          <a:prstGeom prst="rect">
            <a:avLst/>
          </a:prstGeom>
          <a:noFill/>
          <a:ln>
            <a:noFill/>
          </a:ln>
        </p:spPr>
      </p:pic>
      <p:sp>
        <p:nvSpPr>
          <p:cNvPr id="525" name="Google Shape;525;p68"/>
          <p:cNvSpPr txBox="1"/>
          <p:nvPr/>
        </p:nvSpPr>
        <p:spPr>
          <a:xfrm>
            <a:off x="169550" y="1364400"/>
            <a:ext cx="1329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Techniques overview</a:t>
            </a:r>
            <a:endParaRPr b="1"/>
          </a:p>
        </p:txBody>
      </p:sp>
      <p:sp>
        <p:nvSpPr>
          <p:cNvPr id="526" name="Google Shape;526;p68"/>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Refactoring...</a:t>
            </a:r>
            <a:endParaRPr b="1" sz="2600">
              <a:solidFill>
                <a:srgbClr val="1A1A1A"/>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9"/>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pic>
        <p:nvPicPr>
          <p:cNvPr id="532" name="Google Shape;532;p69"/>
          <p:cNvPicPr preferRelativeResize="0"/>
          <p:nvPr/>
        </p:nvPicPr>
        <p:blipFill>
          <a:blip r:embed="rId3">
            <a:alphaModFix/>
          </a:blip>
          <a:stretch>
            <a:fillRect/>
          </a:stretch>
        </p:blipFill>
        <p:spPr>
          <a:xfrm>
            <a:off x="1615025" y="765050"/>
            <a:ext cx="7440851" cy="3138050"/>
          </a:xfrm>
          <a:prstGeom prst="rect">
            <a:avLst/>
          </a:prstGeom>
          <a:noFill/>
          <a:ln>
            <a:noFill/>
          </a:ln>
        </p:spPr>
      </p:pic>
      <p:sp>
        <p:nvSpPr>
          <p:cNvPr id="533" name="Google Shape;533;p69"/>
          <p:cNvSpPr txBox="1"/>
          <p:nvPr/>
        </p:nvSpPr>
        <p:spPr>
          <a:xfrm>
            <a:off x="169550" y="1364400"/>
            <a:ext cx="1329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Techniques overview</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0"/>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pic>
        <p:nvPicPr>
          <p:cNvPr id="539" name="Google Shape;539;p70"/>
          <p:cNvPicPr preferRelativeResize="0"/>
          <p:nvPr/>
        </p:nvPicPr>
        <p:blipFill>
          <a:blip r:embed="rId3">
            <a:alphaModFix/>
          </a:blip>
          <a:stretch>
            <a:fillRect/>
          </a:stretch>
        </p:blipFill>
        <p:spPr>
          <a:xfrm>
            <a:off x="2410101" y="547677"/>
            <a:ext cx="6733900" cy="4048150"/>
          </a:xfrm>
          <a:prstGeom prst="rect">
            <a:avLst/>
          </a:prstGeom>
          <a:noFill/>
          <a:ln>
            <a:noFill/>
          </a:ln>
        </p:spPr>
      </p:pic>
      <p:sp>
        <p:nvSpPr>
          <p:cNvPr id="540" name="Google Shape;540;p70"/>
          <p:cNvSpPr txBox="1"/>
          <p:nvPr/>
        </p:nvSpPr>
        <p:spPr>
          <a:xfrm>
            <a:off x="169550" y="1364400"/>
            <a:ext cx="1329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Techniques overview</a:t>
            </a:r>
            <a:endParaRPr b="1"/>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1"/>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pic>
        <p:nvPicPr>
          <p:cNvPr id="546" name="Google Shape;546;p71"/>
          <p:cNvPicPr preferRelativeResize="0"/>
          <p:nvPr/>
        </p:nvPicPr>
        <p:blipFill>
          <a:blip r:embed="rId3">
            <a:alphaModFix/>
          </a:blip>
          <a:stretch>
            <a:fillRect/>
          </a:stretch>
        </p:blipFill>
        <p:spPr>
          <a:xfrm>
            <a:off x="2229250" y="613777"/>
            <a:ext cx="5093800" cy="4243975"/>
          </a:xfrm>
          <a:prstGeom prst="rect">
            <a:avLst/>
          </a:prstGeom>
          <a:noFill/>
          <a:ln>
            <a:noFill/>
          </a:ln>
        </p:spPr>
      </p:pic>
      <p:sp>
        <p:nvSpPr>
          <p:cNvPr id="547" name="Google Shape;547;p71"/>
          <p:cNvSpPr txBox="1"/>
          <p:nvPr/>
        </p:nvSpPr>
        <p:spPr>
          <a:xfrm>
            <a:off x="169550" y="1364400"/>
            <a:ext cx="1329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Techniques overview</a:t>
            </a:r>
            <a:endParaRPr b="1"/>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2"/>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pic>
        <p:nvPicPr>
          <p:cNvPr id="553" name="Google Shape;553;p72"/>
          <p:cNvPicPr preferRelativeResize="0"/>
          <p:nvPr/>
        </p:nvPicPr>
        <p:blipFill>
          <a:blip r:embed="rId3">
            <a:alphaModFix/>
          </a:blip>
          <a:stretch>
            <a:fillRect/>
          </a:stretch>
        </p:blipFill>
        <p:spPr>
          <a:xfrm>
            <a:off x="2057400" y="746397"/>
            <a:ext cx="7022374" cy="2761600"/>
          </a:xfrm>
          <a:prstGeom prst="rect">
            <a:avLst/>
          </a:prstGeom>
          <a:noFill/>
          <a:ln>
            <a:noFill/>
          </a:ln>
        </p:spPr>
      </p:pic>
      <p:sp>
        <p:nvSpPr>
          <p:cNvPr id="554" name="Google Shape;554;p72"/>
          <p:cNvSpPr txBox="1"/>
          <p:nvPr/>
        </p:nvSpPr>
        <p:spPr>
          <a:xfrm>
            <a:off x="169550" y="1364400"/>
            <a:ext cx="13293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Techniques overview</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3"/>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pic>
        <p:nvPicPr>
          <p:cNvPr id="560" name="Google Shape;560;p73"/>
          <p:cNvPicPr preferRelativeResize="0"/>
          <p:nvPr/>
        </p:nvPicPr>
        <p:blipFill>
          <a:blip r:embed="rId3">
            <a:alphaModFix/>
          </a:blip>
          <a:stretch>
            <a:fillRect/>
          </a:stretch>
        </p:blipFill>
        <p:spPr>
          <a:xfrm>
            <a:off x="152400" y="1419225"/>
            <a:ext cx="8839199" cy="2913714"/>
          </a:xfrm>
          <a:prstGeom prst="rect">
            <a:avLst/>
          </a:prstGeom>
          <a:noFill/>
          <a:ln>
            <a:noFill/>
          </a:ln>
        </p:spPr>
      </p:pic>
      <p:sp>
        <p:nvSpPr>
          <p:cNvPr id="561" name="Google Shape;561;p73"/>
          <p:cNvSpPr txBox="1"/>
          <p:nvPr/>
        </p:nvSpPr>
        <p:spPr>
          <a:xfrm>
            <a:off x="1224650" y="664250"/>
            <a:ext cx="3762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Know your tools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4"/>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Refactoring...</a:t>
            </a:r>
            <a:endParaRPr b="1" sz="2600">
              <a:solidFill>
                <a:srgbClr val="1A1A1A"/>
              </a:solidFill>
              <a:latin typeface="Raleway"/>
              <a:ea typeface="Raleway"/>
              <a:cs typeface="Raleway"/>
              <a:sym typeface="Raleway"/>
            </a:endParaRPr>
          </a:p>
        </p:txBody>
      </p:sp>
      <p:sp>
        <p:nvSpPr>
          <p:cNvPr id="567" name="Google Shape;567;p74"/>
          <p:cNvSpPr txBox="1"/>
          <p:nvPr/>
        </p:nvSpPr>
        <p:spPr>
          <a:xfrm>
            <a:off x="391900" y="578025"/>
            <a:ext cx="7857300" cy="139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a:t>Good resources for refactoring techniques learning, practice - </a:t>
            </a:r>
            <a:r>
              <a:rPr lang="sv-SE" u="sng">
                <a:solidFill>
                  <a:schemeClr val="hlink"/>
                </a:solidFill>
                <a:hlinkClick r:id="rId3"/>
              </a:rPr>
              <a:t>sourcemaking</a:t>
            </a:r>
            <a:r>
              <a:rPr lang="sv-SE"/>
              <a:t>. Otherwise use Fowler's refactoring book!</a:t>
            </a:r>
            <a:endParaRPr/>
          </a:p>
        </p:txBody>
      </p:sp>
      <p:pic>
        <p:nvPicPr>
          <p:cNvPr id="568" name="Google Shape;568;p74"/>
          <p:cNvPicPr preferRelativeResize="0"/>
          <p:nvPr/>
        </p:nvPicPr>
        <p:blipFill>
          <a:blip r:embed="rId4">
            <a:alphaModFix/>
          </a:blip>
          <a:stretch>
            <a:fillRect/>
          </a:stretch>
        </p:blipFill>
        <p:spPr>
          <a:xfrm>
            <a:off x="181800" y="1790800"/>
            <a:ext cx="6131974" cy="2238250"/>
          </a:xfrm>
          <a:prstGeom prst="rect">
            <a:avLst/>
          </a:prstGeom>
          <a:noFill/>
          <a:ln>
            <a:noFill/>
          </a:ln>
        </p:spPr>
      </p:pic>
      <p:pic>
        <p:nvPicPr>
          <p:cNvPr id="569" name="Google Shape;569;p74"/>
          <p:cNvPicPr preferRelativeResize="0"/>
          <p:nvPr/>
        </p:nvPicPr>
        <p:blipFill>
          <a:blip r:embed="rId5">
            <a:alphaModFix/>
          </a:blip>
          <a:stretch>
            <a:fillRect/>
          </a:stretch>
        </p:blipFill>
        <p:spPr>
          <a:xfrm>
            <a:off x="6930749" y="1450725"/>
            <a:ext cx="1813750" cy="25783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2"/>
          <p:cNvSpPr txBox="1"/>
          <p:nvPr/>
        </p:nvSpPr>
        <p:spPr>
          <a:xfrm>
            <a:off x="911925" y="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to measure code quality...</a:t>
            </a:r>
            <a:endParaRPr sz="3600"/>
          </a:p>
          <a:p>
            <a:pPr indent="0" lvl="0" marL="0" rtl="0" algn="l">
              <a:spcBef>
                <a:spcPts val="0"/>
              </a:spcBef>
              <a:spcAft>
                <a:spcPts val="0"/>
              </a:spcAft>
              <a:buNone/>
            </a:pPr>
            <a:r>
              <a:t/>
            </a:r>
            <a:endParaRPr b="1" sz="3600">
              <a:solidFill>
                <a:srgbClr val="1A1A1A"/>
              </a:solidFill>
            </a:endParaRPr>
          </a:p>
        </p:txBody>
      </p:sp>
      <p:sp>
        <p:nvSpPr>
          <p:cNvPr id="88" name="Google Shape;88;p12"/>
          <p:cNvSpPr txBox="1"/>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595959"/>
              </a:solidFill>
              <a:latin typeface="Lato"/>
              <a:ea typeface="Lato"/>
              <a:cs typeface="Lato"/>
              <a:sym typeface="Lato"/>
            </a:endParaRPr>
          </a:p>
        </p:txBody>
      </p:sp>
      <p:sp>
        <p:nvSpPr>
          <p:cNvPr id="89" name="Google Shape;89;p12"/>
          <p:cNvSpPr txBox="1"/>
          <p:nvPr/>
        </p:nvSpPr>
        <p:spPr>
          <a:xfrm>
            <a:off x="491625" y="892125"/>
            <a:ext cx="5782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Static code analyzers &amp; code inspectors</a:t>
            </a:r>
            <a:endParaRPr/>
          </a:p>
        </p:txBody>
      </p:sp>
      <p:pic>
        <p:nvPicPr>
          <p:cNvPr id="90" name="Google Shape;90;p12"/>
          <p:cNvPicPr preferRelativeResize="0"/>
          <p:nvPr/>
        </p:nvPicPr>
        <p:blipFill>
          <a:blip r:embed="rId3">
            <a:alphaModFix/>
          </a:blip>
          <a:stretch>
            <a:fillRect/>
          </a:stretch>
        </p:blipFill>
        <p:spPr>
          <a:xfrm>
            <a:off x="321700" y="1921562"/>
            <a:ext cx="7783974" cy="2936189"/>
          </a:xfrm>
          <a:prstGeom prst="rect">
            <a:avLst/>
          </a:prstGeom>
          <a:noFill/>
          <a:ln>
            <a:noFill/>
          </a:ln>
        </p:spPr>
      </p:pic>
      <p:pic>
        <p:nvPicPr>
          <p:cNvPr id="91" name="Google Shape;91;p12"/>
          <p:cNvPicPr preferRelativeResize="0"/>
          <p:nvPr/>
        </p:nvPicPr>
        <p:blipFill>
          <a:blip r:embed="rId4">
            <a:alphaModFix/>
          </a:blip>
          <a:stretch>
            <a:fillRect/>
          </a:stretch>
        </p:blipFill>
        <p:spPr>
          <a:xfrm>
            <a:off x="4668823" y="579298"/>
            <a:ext cx="3678250" cy="127545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75"/>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S</a:t>
            </a:r>
            <a:r>
              <a:rPr b="1" lang="sv-SE" sz="2600">
                <a:solidFill>
                  <a:schemeClr val="dk1"/>
                </a:solidFill>
              </a:rPr>
              <a:t>tatic code analyzers</a:t>
            </a:r>
            <a:endParaRPr b="1" sz="2600">
              <a:solidFill>
                <a:schemeClr val="dk1"/>
              </a:solidFill>
            </a:endParaRPr>
          </a:p>
          <a:p>
            <a:pPr indent="0" lvl="0" marL="0" rtl="0" algn="ctr">
              <a:spcBef>
                <a:spcPts val="0"/>
              </a:spcBef>
              <a:spcAft>
                <a:spcPts val="0"/>
              </a:spcAft>
              <a:buNone/>
            </a:pPr>
            <a:r>
              <a:t/>
            </a:r>
            <a:endParaRPr b="1" sz="2600">
              <a:solidFill>
                <a:srgbClr val="1A1A1A"/>
              </a:solidFill>
            </a:endParaRPr>
          </a:p>
        </p:txBody>
      </p:sp>
      <p:sp>
        <p:nvSpPr>
          <p:cNvPr id="575" name="Google Shape;575;p75"/>
          <p:cNvSpPr txBox="1"/>
          <p:nvPr/>
        </p:nvSpPr>
        <p:spPr>
          <a:xfrm>
            <a:off x="658825" y="991250"/>
            <a:ext cx="5163600" cy="3546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500"/>
              </a:spcBef>
              <a:spcAft>
                <a:spcPts val="0"/>
              </a:spcAft>
              <a:buSzPts val="1200"/>
              <a:buChar char="●"/>
            </a:pPr>
            <a:r>
              <a:rPr b="1" lang="sv-SE" sz="1200"/>
              <a:t>Checkstyle</a:t>
            </a:r>
            <a:endParaRPr b="1" sz="1200"/>
          </a:p>
          <a:p>
            <a:pPr indent="-304800" lvl="1" marL="914400" rtl="0" algn="l">
              <a:lnSpc>
                <a:spcPct val="115000"/>
              </a:lnSpc>
              <a:spcBef>
                <a:spcPts val="0"/>
              </a:spcBef>
              <a:spcAft>
                <a:spcPts val="0"/>
              </a:spcAft>
              <a:buSzPts val="1200"/>
              <a:buChar char="○"/>
            </a:pPr>
            <a:r>
              <a:rPr lang="sv-SE" sz="1200"/>
              <a:t>focuses on coding conventions and standards are respected</a:t>
            </a:r>
            <a:endParaRPr sz="1200"/>
          </a:p>
          <a:p>
            <a:pPr indent="-304800" lvl="0" marL="457200" rtl="0" algn="l">
              <a:lnSpc>
                <a:spcPct val="115000"/>
              </a:lnSpc>
              <a:spcBef>
                <a:spcPts val="0"/>
              </a:spcBef>
              <a:spcAft>
                <a:spcPts val="0"/>
              </a:spcAft>
              <a:buSzPts val="1200"/>
              <a:buChar char="●"/>
            </a:pPr>
            <a:r>
              <a:rPr b="1" lang="sv-SE" sz="1200"/>
              <a:t>PMD </a:t>
            </a:r>
            <a:r>
              <a:rPr b="1" lang="sv-SE" sz="1200">
                <a:solidFill>
                  <a:schemeClr val="dk1"/>
                </a:solidFill>
              </a:rPr>
              <a:t>(Cross-language)</a:t>
            </a:r>
            <a:endParaRPr b="1" sz="1200"/>
          </a:p>
          <a:p>
            <a:pPr indent="-304800" lvl="1" marL="914400" rtl="0" algn="l">
              <a:lnSpc>
                <a:spcPct val="115000"/>
              </a:lnSpc>
              <a:spcBef>
                <a:spcPts val="0"/>
              </a:spcBef>
              <a:spcAft>
                <a:spcPts val="0"/>
              </a:spcAft>
              <a:buSzPts val="1200"/>
              <a:buChar char="○"/>
            </a:pPr>
            <a:r>
              <a:rPr lang="sv-SE" sz="1200"/>
              <a:t>focuses on preemptive defect detection - typical anti-patterns, vulnerabilities</a:t>
            </a:r>
            <a:endParaRPr sz="1200"/>
          </a:p>
          <a:p>
            <a:pPr indent="-304800" lvl="0" marL="457200" rtl="0" algn="l">
              <a:lnSpc>
                <a:spcPct val="115000"/>
              </a:lnSpc>
              <a:spcBef>
                <a:spcPts val="0"/>
              </a:spcBef>
              <a:spcAft>
                <a:spcPts val="0"/>
              </a:spcAft>
              <a:buSzPts val="1200"/>
              <a:buChar char="●"/>
            </a:pPr>
            <a:r>
              <a:rPr b="1" lang="sv-SE" sz="1200"/>
              <a:t>FindBugs</a:t>
            </a:r>
            <a:endParaRPr b="1" sz="1200"/>
          </a:p>
          <a:p>
            <a:pPr indent="-304800" lvl="1" marL="914400" rtl="0" algn="l">
              <a:lnSpc>
                <a:spcPct val="115000"/>
              </a:lnSpc>
              <a:spcBef>
                <a:spcPts val="0"/>
              </a:spcBef>
              <a:spcAft>
                <a:spcPts val="0"/>
              </a:spcAft>
              <a:buSzPts val="1200"/>
              <a:buChar char="○"/>
            </a:pPr>
            <a:r>
              <a:rPr lang="sv-SE" sz="1200"/>
              <a:t>doesn’t concern the formatting or coding standards but is only marginally interested in best practices.it concentrates on detecting potential bugs and performance issues and does a very good job of detecting a variety of many types of common hard-to-find coding mistakes, including thread synchronization problems, null pointer dereferences, infinite recursive loops, misuse of API methods etc</a:t>
            </a:r>
            <a:endParaRPr sz="1200"/>
          </a:p>
          <a:p>
            <a:pPr indent="0" lvl="0" marL="457200" rtl="0" algn="l">
              <a:lnSpc>
                <a:spcPct val="115000"/>
              </a:lnSpc>
              <a:spcBef>
                <a:spcPts val="1500"/>
              </a:spcBef>
              <a:spcAft>
                <a:spcPts val="0"/>
              </a:spcAft>
              <a:buNone/>
            </a:pPr>
            <a:r>
              <a:t/>
            </a:r>
            <a:endParaRPr sz="1200"/>
          </a:p>
        </p:txBody>
      </p:sp>
      <p:pic>
        <p:nvPicPr>
          <p:cNvPr id="576" name="Google Shape;576;p75"/>
          <p:cNvPicPr preferRelativeResize="0"/>
          <p:nvPr/>
        </p:nvPicPr>
        <p:blipFill>
          <a:blip r:embed="rId3">
            <a:alphaModFix/>
          </a:blip>
          <a:stretch>
            <a:fillRect/>
          </a:stretch>
        </p:blipFill>
        <p:spPr>
          <a:xfrm>
            <a:off x="6227514" y="599475"/>
            <a:ext cx="2532786" cy="1857375"/>
          </a:xfrm>
          <a:prstGeom prst="rect">
            <a:avLst/>
          </a:prstGeom>
          <a:noFill/>
          <a:ln>
            <a:noFill/>
          </a:ln>
        </p:spPr>
      </p:pic>
      <p:pic>
        <p:nvPicPr>
          <p:cNvPr id="577" name="Google Shape;577;p75"/>
          <p:cNvPicPr preferRelativeResize="0"/>
          <p:nvPr/>
        </p:nvPicPr>
        <p:blipFill>
          <a:blip r:embed="rId4">
            <a:alphaModFix/>
          </a:blip>
          <a:stretch>
            <a:fillRect/>
          </a:stretch>
        </p:blipFill>
        <p:spPr>
          <a:xfrm>
            <a:off x="6294225" y="2680477"/>
            <a:ext cx="1905000" cy="1857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6"/>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S</a:t>
            </a:r>
            <a:r>
              <a:rPr b="1" lang="sv-SE" sz="2600">
                <a:solidFill>
                  <a:schemeClr val="dk1"/>
                </a:solidFill>
              </a:rPr>
              <a:t>tatic code analyzers</a:t>
            </a:r>
            <a:endParaRPr b="1" sz="2600">
              <a:solidFill>
                <a:schemeClr val="dk1"/>
              </a:solidFill>
            </a:endParaRPr>
          </a:p>
          <a:p>
            <a:pPr indent="0" lvl="0" marL="0" rtl="0" algn="ctr">
              <a:spcBef>
                <a:spcPts val="0"/>
              </a:spcBef>
              <a:spcAft>
                <a:spcPts val="0"/>
              </a:spcAft>
              <a:buNone/>
            </a:pPr>
            <a:r>
              <a:t/>
            </a:r>
            <a:endParaRPr b="1" sz="2600">
              <a:solidFill>
                <a:srgbClr val="1A1A1A"/>
              </a:solidFill>
            </a:endParaRPr>
          </a:p>
        </p:txBody>
      </p:sp>
      <p:sp>
        <p:nvSpPr>
          <p:cNvPr id="583" name="Google Shape;583;p76"/>
          <p:cNvSpPr txBox="1"/>
          <p:nvPr/>
        </p:nvSpPr>
        <p:spPr>
          <a:xfrm>
            <a:off x="587375" y="605775"/>
            <a:ext cx="6826500" cy="27975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500"/>
              </a:spcBef>
              <a:spcAft>
                <a:spcPts val="0"/>
              </a:spcAft>
              <a:buSzPts val="1200"/>
              <a:buChar char="●"/>
            </a:pPr>
            <a:r>
              <a:rPr b="1" lang="sv-SE" sz="1200"/>
              <a:t>SonarQube </a:t>
            </a:r>
            <a:r>
              <a:rPr b="1" lang="sv-SE" sz="1200"/>
              <a:t>(Cross-language)</a:t>
            </a:r>
            <a:endParaRPr b="1" sz="1200"/>
          </a:p>
          <a:p>
            <a:pPr indent="-304800" lvl="1" marL="914400" rtl="0" algn="l">
              <a:lnSpc>
                <a:spcPct val="115000"/>
              </a:lnSpc>
              <a:spcBef>
                <a:spcPts val="0"/>
              </a:spcBef>
              <a:spcAft>
                <a:spcPts val="0"/>
              </a:spcAft>
              <a:buSzPts val="1200"/>
              <a:buChar char="○"/>
            </a:pPr>
            <a:r>
              <a:rPr lang="sv-SE" sz="1200"/>
              <a:t>Sonar uses FindBugs, Checkstyle and PMD to collect and analyze source code for bugs, bad code, and possible violation of code style policies. It examines and evaluates different aspects of your source code from minor styling details, potential bugs, and code defects to the critical design errors, lack of test coverage, and excess complexity. At the end, Sonar produces metric values and statistics, revealing problematic areas in the source that require inspection or improvement. In recent years it has become a world’s leader in Continuous Inspection of code quality management systems.</a:t>
            </a:r>
            <a:endParaRPr sz="1200"/>
          </a:p>
          <a:p>
            <a:pPr indent="0" lvl="0" marL="457200" marR="0" rtl="0" algn="l">
              <a:lnSpc>
                <a:spcPct val="115000"/>
              </a:lnSpc>
              <a:spcBef>
                <a:spcPts val="1500"/>
              </a:spcBef>
              <a:spcAft>
                <a:spcPts val="0"/>
              </a:spcAft>
              <a:buNone/>
            </a:pPr>
            <a:r>
              <a:t/>
            </a:r>
            <a:endParaRPr sz="1200"/>
          </a:p>
          <a:p>
            <a:pPr indent="0" lvl="0" marL="457200" rtl="0" algn="l">
              <a:lnSpc>
                <a:spcPct val="115000"/>
              </a:lnSpc>
              <a:spcBef>
                <a:spcPts val="1500"/>
              </a:spcBef>
              <a:spcAft>
                <a:spcPts val="0"/>
              </a:spcAft>
              <a:buNone/>
            </a:pPr>
            <a:r>
              <a:t/>
            </a:r>
            <a:endParaRPr sz="1200"/>
          </a:p>
        </p:txBody>
      </p:sp>
      <p:pic>
        <p:nvPicPr>
          <p:cNvPr id="584" name="Google Shape;584;p76"/>
          <p:cNvPicPr preferRelativeResize="0"/>
          <p:nvPr/>
        </p:nvPicPr>
        <p:blipFill>
          <a:blip r:embed="rId3">
            <a:alphaModFix/>
          </a:blip>
          <a:stretch>
            <a:fillRect/>
          </a:stretch>
        </p:blipFill>
        <p:spPr>
          <a:xfrm>
            <a:off x="2485150" y="2720150"/>
            <a:ext cx="5008548" cy="22090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7"/>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S</a:t>
            </a:r>
            <a:r>
              <a:rPr b="1" lang="sv-SE" sz="2600">
                <a:solidFill>
                  <a:schemeClr val="dk1"/>
                </a:solidFill>
              </a:rPr>
              <a:t>tatic code analyzers</a:t>
            </a:r>
            <a:endParaRPr b="1" sz="2600">
              <a:solidFill>
                <a:schemeClr val="dk1"/>
              </a:solidFill>
            </a:endParaRPr>
          </a:p>
          <a:p>
            <a:pPr indent="0" lvl="0" marL="0" rtl="0" algn="ctr">
              <a:spcBef>
                <a:spcPts val="0"/>
              </a:spcBef>
              <a:spcAft>
                <a:spcPts val="0"/>
              </a:spcAft>
              <a:buNone/>
            </a:pPr>
            <a:r>
              <a:t/>
            </a:r>
            <a:endParaRPr b="1" sz="2600">
              <a:solidFill>
                <a:srgbClr val="1A1A1A"/>
              </a:solidFill>
            </a:endParaRPr>
          </a:p>
        </p:txBody>
      </p:sp>
      <p:pic>
        <p:nvPicPr>
          <p:cNvPr id="590" name="Google Shape;590;p77"/>
          <p:cNvPicPr preferRelativeResize="0"/>
          <p:nvPr/>
        </p:nvPicPr>
        <p:blipFill>
          <a:blip r:embed="rId3">
            <a:alphaModFix/>
          </a:blip>
          <a:stretch>
            <a:fillRect/>
          </a:stretch>
        </p:blipFill>
        <p:spPr>
          <a:xfrm>
            <a:off x="587375" y="535200"/>
            <a:ext cx="5433224" cy="1702950"/>
          </a:xfrm>
          <a:prstGeom prst="rect">
            <a:avLst/>
          </a:prstGeom>
          <a:noFill/>
          <a:ln>
            <a:noFill/>
          </a:ln>
        </p:spPr>
      </p:pic>
      <p:pic>
        <p:nvPicPr>
          <p:cNvPr id="591" name="Google Shape;591;p77"/>
          <p:cNvPicPr preferRelativeResize="0"/>
          <p:nvPr/>
        </p:nvPicPr>
        <p:blipFill>
          <a:blip r:embed="rId4">
            <a:alphaModFix/>
          </a:blip>
          <a:stretch>
            <a:fillRect/>
          </a:stretch>
        </p:blipFill>
        <p:spPr>
          <a:xfrm>
            <a:off x="587375" y="2328650"/>
            <a:ext cx="4135960" cy="2600550"/>
          </a:xfrm>
          <a:prstGeom prst="rect">
            <a:avLst/>
          </a:prstGeom>
          <a:noFill/>
          <a:ln>
            <a:noFill/>
          </a:ln>
        </p:spPr>
      </p:pic>
      <p:sp>
        <p:nvSpPr>
          <p:cNvPr id="592" name="Google Shape;592;p77"/>
          <p:cNvSpPr txBox="1"/>
          <p:nvPr/>
        </p:nvSpPr>
        <p:spPr>
          <a:xfrm>
            <a:off x="6593325" y="682875"/>
            <a:ext cx="20046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SonarQube</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8"/>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S</a:t>
            </a:r>
            <a:r>
              <a:rPr b="1" lang="sv-SE" sz="2600">
                <a:solidFill>
                  <a:schemeClr val="dk1"/>
                </a:solidFill>
              </a:rPr>
              <a:t>tatic code analyzers</a:t>
            </a:r>
            <a:endParaRPr b="1" sz="2600">
              <a:solidFill>
                <a:schemeClr val="dk1"/>
              </a:solidFill>
            </a:endParaRPr>
          </a:p>
          <a:p>
            <a:pPr indent="0" lvl="0" marL="0" rtl="0" algn="ctr">
              <a:spcBef>
                <a:spcPts val="0"/>
              </a:spcBef>
              <a:spcAft>
                <a:spcPts val="0"/>
              </a:spcAft>
              <a:buNone/>
            </a:pPr>
            <a:r>
              <a:t/>
            </a:r>
            <a:endParaRPr b="1" sz="2600">
              <a:solidFill>
                <a:srgbClr val="1A1A1A"/>
              </a:solidFill>
            </a:endParaRPr>
          </a:p>
        </p:txBody>
      </p:sp>
      <p:sp>
        <p:nvSpPr>
          <p:cNvPr id="598" name="Google Shape;598;p78"/>
          <p:cNvSpPr txBox="1"/>
          <p:nvPr/>
        </p:nvSpPr>
        <p:spPr>
          <a:xfrm>
            <a:off x="51075" y="605775"/>
            <a:ext cx="7258200" cy="12159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500"/>
              </a:spcBef>
              <a:spcAft>
                <a:spcPts val="0"/>
              </a:spcAft>
              <a:buSzPts val="1200"/>
              <a:buChar char="●"/>
            </a:pPr>
            <a:r>
              <a:rPr b="1" lang="sv-SE" sz="1200"/>
              <a:t>SonarLint </a:t>
            </a:r>
            <a:endParaRPr b="1" sz="1200"/>
          </a:p>
          <a:p>
            <a:pPr indent="-304800" lvl="1" marL="914400" rtl="0" algn="l">
              <a:lnSpc>
                <a:spcPct val="115000"/>
              </a:lnSpc>
              <a:spcBef>
                <a:spcPts val="0"/>
              </a:spcBef>
              <a:spcAft>
                <a:spcPts val="0"/>
              </a:spcAft>
              <a:buSzPts val="1200"/>
              <a:buChar char="○"/>
            </a:pPr>
            <a:r>
              <a:rPr lang="sv-SE" sz="1200"/>
              <a:t>IDE extension for on the fly code analysis. Using same to SonarQube SonarSource technology</a:t>
            </a:r>
            <a:endParaRPr sz="1200"/>
          </a:p>
          <a:p>
            <a:pPr indent="0" lvl="0" marL="457200" rtl="0" algn="l">
              <a:lnSpc>
                <a:spcPct val="115000"/>
              </a:lnSpc>
              <a:spcBef>
                <a:spcPts val="1500"/>
              </a:spcBef>
              <a:spcAft>
                <a:spcPts val="0"/>
              </a:spcAft>
              <a:buNone/>
            </a:pPr>
            <a:r>
              <a:t/>
            </a:r>
            <a:endParaRPr sz="1200"/>
          </a:p>
        </p:txBody>
      </p:sp>
      <p:pic>
        <p:nvPicPr>
          <p:cNvPr id="599" name="Google Shape;599;p78"/>
          <p:cNvPicPr preferRelativeResize="0"/>
          <p:nvPr/>
        </p:nvPicPr>
        <p:blipFill>
          <a:blip r:embed="rId3">
            <a:alphaModFix/>
          </a:blip>
          <a:stretch>
            <a:fillRect/>
          </a:stretch>
        </p:blipFill>
        <p:spPr>
          <a:xfrm>
            <a:off x="2062375" y="1271675"/>
            <a:ext cx="4685149" cy="1706025"/>
          </a:xfrm>
          <a:prstGeom prst="rect">
            <a:avLst/>
          </a:prstGeom>
          <a:noFill/>
          <a:ln>
            <a:noFill/>
          </a:ln>
        </p:spPr>
      </p:pic>
      <p:pic>
        <p:nvPicPr>
          <p:cNvPr id="600" name="Google Shape;600;p78"/>
          <p:cNvPicPr preferRelativeResize="0"/>
          <p:nvPr/>
        </p:nvPicPr>
        <p:blipFill>
          <a:blip r:embed="rId4">
            <a:alphaModFix/>
          </a:blip>
          <a:stretch>
            <a:fillRect/>
          </a:stretch>
        </p:blipFill>
        <p:spPr>
          <a:xfrm>
            <a:off x="2062363" y="3108325"/>
            <a:ext cx="5019273" cy="1909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79"/>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S</a:t>
            </a:r>
            <a:r>
              <a:rPr b="1" lang="sv-SE" sz="2600">
                <a:solidFill>
                  <a:schemeClr val="dk1"/>
                </a:solidFill>
              </a:rPr>
              <a:t>tatic code analyzers</a:t>
            </a:r>
            <a:endParaRPr b="1" sz="2600">
              <a:solidFill>
                <a:schemeClr val="dk1"/>
              </a:solidFill>
            </a:endParaRPr>
          </a:p>
          <a:p>
            <a:pPr indent="0" lvl="0" marL="0" rtl="0" algn="ctr">
              <a:spcBef>
                <a:spcPts val="0"/>
              </a:spcBef>
              <a:spcAft>
                <a:spcPts val="0"/>
              </a:spcAft>
              <a:buNone/>
            </a:pPr>
            <a:r>
              <a:t/>
            </a:r>
            <a:endParaRPr b="1" sz="2600">
              <a:solidFill>
                <a:srgbClr val="1A1A1A"/>
              </a:solidFill>
            </a:endParaRPr>
          </a:p>
        </p:txBody>
      </p:sp>
      <p:sp>
        <p:nvSpPr>
          <p:cNvPr id="606" name="Google Shape;606;p79"/>
          <p:cNvSpPr txBox="1"/>
          <p:nvPr/>
        </p:nvSpPr>
        <p:spPr>
          <a:xfrm>
            <a:off x="51075" y="605775"/>
            <a:ext cx="2103600" cy="4737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1500"/>
              </a:spcBef>
              <a:spcAft>
                <a:spcPts val="0"/>
              </a:spcAft>
              <a:buSzPts val="1200"/>
              <a:buChar char="●"/>
            </a:pPr>
            <a:r>
              <a:rPr b="1" lang="sv-SE" sz="1200"/>
              <a:t>SonarLint </a:t>
            </a:r>
            <a:endParaRPr b="1" sz="1200"/>
          </a:p>
          <a:p>
            <a:pPr indent="0" lvl="0" marL="914400" rtl="0" algn="l">
              <a:lnSpc>
                <a:spcPct val="115000"/>
              </a:lnSpc>
              <a:spcBef>
                <a:spcPts val="1500"/>
              </a:spcBef>
              <a:spcAft>
                <a:spcPts val="0"/>
              </a:spcAft>
              <a:buNone/>
            </a:pPr>
            <a:r>
              <a:t/>
            </a:r>
            <a:endParaRPr sz="1200"/>
          </a:p>
          <a:p>
            <a:pPr indent="0" lvl="0" marL="457200" rtl="0" algn="l">
              <a:lnSpc>
                <a:spcPct val="115000"/>
              </a:lnSpc>
              <a:spcBef>
                <a:spcPts val="1500"/>
              </a:spcBef>
              <a:spcAft>
                <a:spcPts val="0"/>
              </a:spcAft>
              <a:buNone/>
            </a:pPr>
            <a:r>
              <a:t/>
            </a:r>
            <a:endParaRPr sz="1200"/>
          </a:p>
        </p:txBody>
      </p:sp>
      <p:pic>
        <p:nvPicPr>
          <p:cNvPr id="607" name="Google Shape;607;p79"/>
          <p:cNvPicPr preferRelativeResize="0"/>
          <p:nvPr/>
        </p:nvPicPr>
        <p:blipFill>
          <a:blip r:embed="rId3">
            <a:alphaModFix/>
          </a:blip>
          <a:stretch>
            <a:fillRect/>
          </a:stretch>
        </p:blipFill>
        <p:spPr>
          <a:xfrm>
            <a:off x="727650" y="2618975"/>
            <a:ext cx="6124526" cy="2310225"/>
          </a:xfrm>
          <a:prstGeom prst="rect">
            <a:avLst/>
          </a:prstGeom>
          <a:noFill/>
          <a:ln>
            <a:noFill/>
          </a:ln>
        </p:spPr>
      </p:pic>
      <p:pic>
        <p:nvPicPr>
          <p:cNvPr id="608" name="Google Shape;608;p79"/>
          <p:cNvPicPr preferRelativeResize="0"/>
          <p:nvPr/>
        </p:nvPicPr>
        <p:blipFill>
          <a:blip r:embed="rId4">
            <a:alphaModFix/>
          </a:blip>
          <a:stretch>
            <a:fillRect/>
          </a:stretch>
        </p:blipFill>
        <p:spPr>
          <a:xfrm>
            <a:off x="727650" y="671014"/>
            <a:ext cx="6749325" cy="181214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0"/>
          <p:cNvSpPr txBox="1"/>
          <p:nvPr/>
        </p:nvSpPr>
        <p:spPr>
          <a:xfrm>
            <a:off x="911925" y="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to measure code quality...</a:t>
            </a:r>
            <a:endParaRPr sz="3600"/>
          </a:p>
          <a:p>
            <a:pPr indent="0" lvl="0" marL="0" rtl="0" algn="l">
              <a:spcBef>
                <a:spcPts val="0"/>
              </a:spcBef>
              <a:spcAft>
                <a:spcPts val="0"/>
              </a:spcAft>
              <a:buNone/>
            </a:pPr>
            <a:r>
              <a:t/>
            </a:r>
            <a:endParaRPr b="1" sz="3600">
              <a:solidFill>
                <a:srgbClr val="1A1A1A"/>
              </a:solidFill>
            </a:endParaRPr>
          </a:p>
        </p:txBody>
      </p:sp>
      <p:sp>
        <p:nvSpPr>
          <p:cNvPr id="614" name="Google Shape;614;p80"/>
          <p:cNvSpPr txBox="1"/>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595959"/>
              </a:solidFill>
              <a:latin typeface="Lato"/>
              <a:ea typeface="Lato"/>
              <a:cs typeface="Lato"/>
              <a:sym typeface="Lato"/>
            </a:endParaRPr>
          </a:p>
        </p:txBody>
      </p:sp>
      <p:sp>
        <p:nvSpPr>
          <p:cNvPr id="615" name="Google Shape;615;p80"/>
          <p:cNvSpPr txBox="1"/>
          <p:nvPr/>
        </p:nvSpPr>
        <p:spPr>
          <a:xfrm>
            <a:off x="491625" y="892125"/>
            <a:ext cx="5782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C</a:t>
            </a:r>
            <a:r>
              <a:rPr lang="sv-SE"/>
              <a:t>ode inspectors in IDE</a:t>
            </a:r>
            <a:endParaRPr/>
          </a:p>
        </p:txBody>
      </p:sp>
      <p:pic>
        <p:nvPicPr>
          <p:cNvPr id="616" name="Google Shape;616;p80"/>
          <p:cNvPicPr preferRelativeResize="0"/>
          <p:nvPr/>
        </p:nvPicPr>
        <p:blipFill>
          <a:blip r:embed="rId3">
            <a:alphaModFix/>
          </a:blip>
          <a:stretch>
            <a:fillRect/>
          </a:stretch>
        </p:blipFill>
        <p:spPr>
          <a:xfrm>
            <a:off x="911925" y="1419224"/>
            <a:ext cx="5899875" cy="1065250"/>
          </a:xfrm>
          <a:prstGeom prst="rect">
            <a:avLst/>
          </a:prstGeom>
          <a:noFill/>
          <a:ln>
            <a:noFill/>
          </a:ln>
        </p:spPr>
      </p:pic>
      <p:pic>
        <p:nvPicPr>
          <p:cNvPr id="617" name="Google Shape;617;p80"/>
          <p:cNvPicPr preferRelativeResize="0"/>
          <p:nvPr/>
        </p:nvPicPr>
        <p:blipFill>
          <a:blip r:embed="rId4">
            <a:alphaModFix/>
          </a:blip>
          <a:stretch>
            <a:fillRect/>
          </a:stretch>
        </p:blipFill>
        <p:spPr>
          <a:xfrm>
            <a:off x="911925" y="2691850"/>
            <a:ext cx="7264599" cy="8799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1"/>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Patterns &amp; </a:t>
            </a:r>
            <a:r>
              <a:rPr b="1" lang="sv-SE" sz="2600">
                <a:solidFill>
                  <a:srgbClr val="1A1A1A"/>
                </a:solidFill>
                <a:latin typeface="Raleway"/>
                <a:ea typeface="Raleway"/>
                <a:cs typeface="Raleway"/>
                <a:sym typeface="Raleway"/>
              </a:rPr>
              <a:t>Antipatterns </a:t>
            </a:r>
            <a:endParaRPr b="1" sz="2600">
              <a:solidFill>
                <a:srgbClr val="1A1A1A"/>
              </a:solidFill>
              <a:latin typeface="Raleway"/>
              <a:ea typeface="Raleway"/>
              <a:cs typeface="Raleway"/>
              <a:sym typeface="Raleway"/>
            </a:endParaRPr>
          </a:p>
        </p:txBody>
      </p:sp>
      <p:sp>
        <p:nvSpPr>
          <p:cNvPr id="623" name="Google Shape;623;p81"/>
          <p:cNvSpPr txBox="1"/>
          <p:nvPr/>
        </p:nvSpPr>
        <p:spPr>
          <a:xfrm>
            <a:off x="0" y="660425"/>
            <a:ext cx="4572000" cy="194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sv-SE" sz="1200"/>
              <a:t>Pattern</a:t>
            </a:r>
            <a:r>
              <a:rPr b="1" lang="sv-SE" sz="1200"/>
              <a:t> </a:t>
            </a:r>
            <a:r>
              <a:rPr lang="sv-SE" sz="1200"/>
              <a:t>is a description or template for how to solve a problem that can be used in many different situations. Patterns are formalized best practices that the can be used to solve common problems in some areas.</a:t>
            </a:r>
            <a:endParaRPr sz="1200"/>
          </a:p>
        </p:txBody>
      </p:sp>
      <p:pic>
        <p:nvPicPr>
          <p:cNvPr id="624" name="Google Shape;624;p81"/>
          <p:cNvPicPr preferRelativeResize="0"/>
          <p:nvPr/>
        </p:nvPicPr>
        <p:blipFill>
          <a:blip r:embed="rId3">
            <a:alphaModFix/>
          </a:blip>
          <a:stretch>
            <a:fillRect/>
          </a:stretch>
        </p:blipFill>
        <p:spPr>
          <a:xfrm>
            <a:off x="4993250" y="844350"/>
            <a:ext cx="3857625" cy="2495550"/>
          </a:xfrm>
          <a:prstGeom prst="rect">
            <a:avLst/>
          </a:prstGeom>
          <a:noFill/>
          <a:ln>
            <a:noFill/>
          </a:ln>
        </p:spPr>
      </p:pic>
      <p:sp>
        <p:nvSpPr>
          <p:cNvPr id="625" name="Google Shape;625;p81"/>
          <p:cNvSpPr txBox="1"/>
          <p:nvPr/>
        </p:nvSpPr>
        <p:spPr>
          <a:xfrm>
            <a:off x="74250" y="2522200"/>
            <a:ext cx="4423500" cy="163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sv-SE" sz="1200">
                <a:solidFill>
                  <a:srgbClr val="222222"/>
                </a:solidFill>
              </a:rPr>
              <a:t>An </a:t>
            </a:r>
            <a:r>
              <a:rPr b="1" lang="sv-SE" sz="1200">
                <a:solidFill>
                  <a:srgbClr val="222222"/>
                </a:solidFill>
              </a:rPr>
              <a:t>anti-pattern</a:t>
            </a:r>
            <a:r>
              <a:rPr lang="sv-SE" sz="1200">
                <a:solidFill>
                  <a:srgbClr val="222222"/>
                </a:solidFill>
              </a:rPr>
              <a:t> is a common response to a recurring problem that is usually ineffective and risks being highly counterproductive</a:t>
            </a:r>
            <a:endParaRPr sz="1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2"/>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Patterns &amp; Antipatterns... </a:t>
            </a:r>
            <a:endParaRPr b="1" sz="2600">
              <a:solidFill>
                <a:srgbClr val="1A1A1A"/>
              </a:solidFill>
            </a:endParaRPr>
          </a:p>
        </p:txBody>
      </p:sp>
      <p:sp>
        <p:nvSpPr>
          <p:cNvPr id="631" name="Google Shape;631;p82"/>
          <p:cNvSpPr txBox="1"/>
          <p:nvPr/>
        </p:nvSpPr>
        <p:spPr>
          <a:xfrm>
            <a:off x="722925" y="594750"/>
            <a:ext cx="4383600" cy="377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sv-SE" sz="1200"/>
              <a:t>Antipatterns. </a:t>
            </a:r>
            <a:r>
              <a:rPr lang="sv-SE" sz="1200"/>
              <a:t>Types:</a:t>
            </a:r>
            <a:endParaRPr sz="1200"/>
          </a:p>
          <a:p>
            <a:pPr indent="-304800" lvl="0" marL="457200" rtl="0" algn="l">
              <a:lnSpc>
                <a:spcPct val="150000"/>
              </a:lnSpc>
              <a:spcBef>
                <a:spcPts val="1400"/>
              </a:spcBef>
              <a:spcAft>
                <a:spcPts val="0"/>
              </a:spcAft>
              <a:buSzPts val="1200"/>
              <a:buChar char="●"/>
            </a:pPr>
            <a:r>
              <a:rPr lang="sv-SE" sz="1200"/>
              <a:t>Software Architecture Antipatterns</a:t>
            </a:r>
            <a:endParaRPr sz="1200"/>
          </a:p>
          <a:p>
            <a:pPr indent="-304800" lvl="1" marL="914400" rtl="0" algn="l">
              <a:lnSpc>
                <a:spcPct val="150000"/>
              </a:lnSpc>
              <a:spcBef>
                <a:spcPts val="0"/>
              </a:spcBef>
              <a:spcAft>
                <a:spcPts val="0"/>
              </a:spcAft>
              <a:buSzPts val="1200"/>
              <a:buChar char="○"/>
            </a:pPr>
            <a:r>
              <a:rPr lang="sv-SE" sz="1200">
                <a:solidFill>
                  <a:srgbClr val="222222"/>
                </a:solidFill>
              </a:rPr>
              <a:t>God Object &amp; Swiss Army Knife</a:t>
            </a:r>
            <a:endParaRPr sz="1200">
              <a:solidFill>
                <a:srgbClr val="222222"/>
              </a:solidFill>
            </a:endParaRPr>
          </a:p>
          <a:p>
            <a:pPr indent="-304800" lvl="1" marL="914400" rtl="0" algn="l">
              <a:lnSpc>
                <a:spcPct val="150000"/>
              </a:lnSpc>
              <a:spcBef>
                <a:spcPts val="0"/>
              </a:spcBef>
              <a:spcAft>
                <a:spcPts val="0"/>
              </a:spcAft>
              <a:buSzPts val="1200"/>
              <a:buChar char="○"/>
            </a:pPr>
            <a:r>
              <a:rPr lang="sv-SE" sz="1200">
                <a:solidFill>
                  <a:srgbClr val="222222"/>
                </a:solidFill>
              </a:rPr>
              <a:t>Warm Bodies</a:t>
            </a:r>
            <a:endParaRPr sz="1200">
              <a:solidFill>
                <a:srgbClr val="222222"/>
              </a:solidFill>
            </a:endParaRPr>
          </a:p>
          <a:p>
            <a:pPr indent="-304800" lvl="1" marL="914400" rtl="0" algn="l">
              <a:lnSpc>
                <a:spcPct val="150000"/>
              </a:lnSpc>
              <a:spcBef>
                <a:spcPts val="0"/>
              </a:spcBef>
              <a:spcAft>
                <a:spcPts val="0"/>
              </a:spcAft>
              <a:buClr>
                <a:srgbClr val="222222"/>
              </a:buClr>
              <a:buSzPts val="1200"/>
              <a:buChar char="○"/>
            </a:pPr>
            <a:r>
              <a:rPr lang="sv-SE" sz="1200">
                <a:solidFill>
                  <a:srgbClr val="222222"/>
                </a:solidFill>
              </a:rPr>
              <a:t>Design by Committee</a:t>
            </a:r>
            <a:endParaRPr sz="1200">
              <a:solidFill>
                <a:srgbClr val="222222"/>
              </a:solidFill>
            </a:endParaRPr>
          </a:p>
          <a:p>
            <a:pPr indent="-304800" lvl="1" marL="914400" rtl="0" algn="l">
              <a:lnSpc>
                <a:spcPct val="150000"/>
              </a:lnSpc>
              <a:spcBef>
                <a:spcPts val="0"/>
              </a:spcBef>
              <a:spcAft>
                <a:spcPts val="0"/>
              </a:spcAft>
              <a:buSzPts val="1200"/>
              <a:buChar char="○"/>
            </a:pPr>
            <a:r>
              <a:rPr lang="sv-SE" sz="1200">
                <a:solidFill>
                  <a:srgbClr val="222222"/>
                </a:solidFill>
              </a:rPr>
              <a:t>Reinvent the Wheel</a:t>
            </a:r>
            <a:endParaRPr sz="1200">
              <a:solidFill>
                <a:srgbClr val="222222"/>
              </a:solidFill>
            </a:endParaRPr>
          </a:p>
          <a:p>
            <a:pPr indent="-304800" lvl="1" marL="914400" rtl="0" algn="l">
              <a:lnSpc>
                <a:spcPct val="150000"/>
              </a:lnSpc>
              <a:spcBef>
                <a:spcPts val="0"/>
              </a:spcBef>
              <a:spcAft>
                <a:spcPts val="0"/>
              </a:spcAft>
              <a:buSzPts val="1200"/>
              <a:buChar char="○"/>
            </a:pPr>
            <a:r>
              <a:rPr lang="sv-SE" sz="1200">
                <a:solidFill>
                  <a:srgbClr val="222222"/>
                </a:solidFill>
              </a:rPr>
              <a:t>Vendor Lock-in</a:t>
            </a:r>
            <a:endParaRPr sz="1200">
              <a:solidFill>
                <a:srgbClr val="222222"/>
              </a:solidFill>
            </a:endParaRPr>
          </a:p>
          <a:p>
            <a:pPr indent="-304800" lvl="0" marL="457200" rtl="0" algn="l">
              <a:lnSpc>
                <a:spcPct val="150000"/>
              </a:lnSpc>
              <a:spcBef>
                <a:spcPts val="0"/>
              </a:spcBef>
              <a:spcAft>
                <a:spcPts val="0"/>
              </a:spcAft>
              <a:buSzPts val="1200"/>
              <a:buChar char="●"/>
            </a:pPr>
            <a:r>
              <a:rPr lang="sv-SE" sz="1200"/>
              <a:t>Software Project Management Antipatterns</a:t>
            </a:r>
            <a:endParaRPr sz="1200"/>
          </a:p>
          <a:p>
            <a:pPr indent="-304800" lvl="0" marL="457200" rtl="0" algn="l">
              <a:lnSpc>
                <a:spcPct val="150000"/>
              </a:lnSpc>
              <a:spcBef>
                <a:spcPts val="0"/>
              </a:spcBef>
              <a:spcAft>
                <a:spcPts val="0"/>
              </a:spcAft>
              <a:buSzPts val="1200"/>
              <a:buChar char="●"/>
            </a:pPr>
            <a:r>
              <a:rPr lang="sv-SE" sz="1200">
                <a:solidFill>
                  <a:schemeClr val="dk1"/>
                </a:solidFill>
              </a:rPr>
              <a:t>Software Development Antipatterns </a:t>
            </a:r>
            <a:endParaRPr sz="1200"/>
          </a:p>
          <a:p>
            <a:pPr indent="0" lvl="0" marL="0" rtl="0" algn="l">
              <a:lnSpc>
                <a:spcPct val="150000"/>
              </a:lnSpc>
              <a:spcBef>
                <a:spcPts val="400"/>
              </a:spcBef>
              <a:spcAft>
                <a:spcPts val="0"/>
              </a:spcAft>
              <a:buNone/>
            </a:pPr>
            <a:r>
              <a:t/>
            </a:r>
            <a:endParaRPr sz="1200"/>
          </a:p>
        </p:txBody>
      </p:sp>
      <p:pic>
        <p:nvPicPr>
          <p:cNvPr id="632" name="Google Shape;632;p82"/>
          <p:cNvPicPr preferRelativeResize="0"/>
          <p:nvPr/>
        </p:nvPicPr>
        <p:blipFill>
          <a:blip r:embed="rId3">
            <a:alphaModFix/>
          </a:blip>
          <a:stretch>
            <a:fillRect/>
          </a:stretch>
        </p:blipFill>
        <p:spPr>
          <a:xfrm>
            <a:off x="5340950" y="879575"/>
            <a:ext cx="3722525" cy="2733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83"/>
          <p:cNvSpPr txBox="1"/>
          <p:nvPr/>
        </p:nvSpPr>
        <p:spPr>
          <a:xfrm>
            <a:off x="143175" y="604075"/>
            <a:ext cx="7110900" cy="3096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sv-SE" sz="1200">
                <a:solidFill>
                  <a:schemeClr val="dk1"/>
                </a:solidFill>
              </a:rPr>
              <a:t>Some of most widespread s</a:t>
            </a:r>
            <a:r>
              <a:rPr lang="sv-SE" sz="1200">
                <a:solidFill>
                  <a:schemeClr val="dk1"/>
                </a:solidFill>
              </a:rPr>
              <a:t>oftware development antipatterns </a:t>
            </a:r>
            <a:r>
              <a:rPr lang="sv-SE" sz="1200">
                <a:solidFill>
                  <a:schemeClr val="dk1"/>
                </a:solidFill>
              </a:rPr>
              <a:t>that easy to avoid: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Dead code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Large classes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God object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Magic numbers/strings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Hard-coding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sv-SE" sz="1200">
                <a:solidFill>
                  <a:schemeClr val="dk1"/>
                </a:solidFill>
              </a:rPr>
              <a:t>Circular dependency &amp; Circular references</a:t>
            </a:r>
            <a:endParaRPr sz="1200">
              <a:solidFill>
                <a:schemeClr val="dk1"/>
              </a:solidFill>
            </a:endParaRPr>
          </a:p>
          <a:p>
            <a:pPr indent="0" lvl="0" marL="457200" rtl="0" algn="l">
              <a:lnSpc>
                <a:spcPct val="150000"/>
              </a:lnSpc>
              <a:spcBef>
                <a:spcPts val="1100"/>
              </a:spcBef>
              <a:spcAft>
                <a:spcPts val="1100"/>
              </a:spcAft>
              <a:buNone/>
            </a:pPr>
            <a:r>
              <a:t/>
            </a:r>
            <a:endParaRPr sz="1200">
              <a:solidFill>
                <a:schemeClr val="dk1"/>
              </a:solidFill>
            </a:endParaRPr>
          </a:p>
        </p:txBody>
      </p:sp>
      <p:sp>
        <p:nvSpPr>
          <p:cNvPr id="638" name="Google Shape;638;p83"/>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Patterns &amp; Antipatterns... </a:t>
            </a:r>
            <a:endParaRPr b="1" sz="2600">
              <a:solidFill>
                <a:srgbClr val="1A1A1A"/>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pic>
        <p:nvPicPr>
          <p:cNvPr id="643" name="Google Shape;643;p84"/>
          <p:cNvPicPr preferRelativeResize="0"/>
          <p:nvPr/>
        </p:nvPicPr>
        <p:blipFill>
          <a:blip r:embed="rId3">
            <a:alphaModFix/>
          </a:blip>
          <a:stretch>
            <a:fillRect/>
          </a:stretch>
        </p:blipFill>
        <p:spPr>
          <a:xfrm>
            <a:off x="262100" y="1023450"/>
            <a:ext cx="8377457" cy="3735176"/>
          </a:xfrm>
          <a:prstGeom prst="rect">
            <a:avLst/>
          </a:prstGeom>
          <a:noFill/>
          <a:ln>
            <a:noFill/>
          </a:ln>
        </p:spPr>
      </p:pic>
      <p:sp>
        <p:nvSpPr>
          <p:cNvPr id="644" name="Google Shape;644;p84"/>
          <p:cNvSpPr txBox="1"/>
          <p:nvPr/>
        </p:nvSpPr>
        <p:spPr>
          <a:xfrm>
            <a:off x="1350700" y="605775"/>
            <a:ext cx="63441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sv-SE"/>
              <a:t>Where to find more? - Wiki, Internet</a:t>
            </a:r>
            <a:endParaRPr b="1"/>
          </a:p>
        </p:txBody>
      </p:sp>
      <p:sp>
        <p:nvSpPr>
          <p:cNvPr id="645" name="Google Shape;645;p84"/>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rPr>
              <a:t>Patterns &amp; Antipatterns... </a:t>
            </a:r>
            <a:endParaRPr b="1" sz="2600">
              <a:solidFill>
                <a:srgbClr val="1A1A1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3"/>
          <p:cNvSpPr txBox="1"/>
          <p:nvPr/>
        </p:nvSpPr>
        <p:spPr>
          <a:xfrm>
            <a:off x="911925" y="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How to measure code quality...</a:t>
            </a:r>
            <a:endParaRPr sz="3600"/>
          </a:p>
          <a:p>
            <a:pPr indent="0" lvl="0" marL="0" rtl="0" algn="l">
              <a:spcBef>
                <a:spcPts val="0"/>
              </a:spcBef>
              <a:spcAft>
                <a:spcPts val="0"/>
              </a:spcAft>
              <a:buNone/>
            </a:pPr>
            <a:r>
              <a:t/>
            </a:r>
            <a:endParaRPr b="1" sz="3600">
              <a:solidFill>
                <a:srgbClr val="1A1A1A"/>
              </a:solidFill>
            </a:endParaRPr>
          </a:p>
        </p:txBody>
      </p:sp>
      <p:sp>
        <p:nvSpPr>
          <p:cNvPr id="97" name="Google Shape;97;p13"/>
          <p:cNvSpPr txBox="1"/>
          <p:nvPr/>
        </p:nvSpPr>
        <p:spPr>
          <a:xfrm>
            <a:off x="491625" y="892125"/>
            <a:ext cx="5782200" cy="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a:t>Static code analyzers &amp; code inspectors</a:t>
            </a:r>
            <a:endParaRPr/>
          </a:p>
        </p:txBody>
      </p:sp>
      <p:pic>
        <p:nvPicPr>
          <p:cNvPr id="98" name="Google Shape;98;p13"/>
          <p:cNvPicPr preferRelativeResize="0"/>
          <p:nvPr/>
        </p:nvPicPr>
        <p:blipFill>
          <a:blip r:embed="rId3">
            <a:alphaModFix/>
          </a:blip>
          <a:stretch>
            <a:fillRect/>
          </a:stretch>
        </p:blipFill>
        <p:spPr>
          <a:xfrm>
            <a:off x="3872897" y="676800"/>
            <a:ext cx="5181201" cy="3342501"/>
          </a:xfrm>
          <a:prstGeom prst="rect">
            <a:avLst/>
          </a:prstGeom>
          <a:noFill/>
          <a:ln>
            <a:noFill/>
          </a:ln>
        </p:spPr>
      </p:pic>
      <p:pic>
        <p:nvPicPr>
          <p:cNvPr id="99" name="Google Shape;99;p13"/>
          <p:cNvPicPr preferRelativeResize="0"/>
          <p:nvPr/>
        </p:nvPicPr>
        <p:blipFill>
          <a:blip r:embed="rId4">
            <a:alphaModFix/>
          </a:blip>
          <a:stretch>
            <a:fillRect/>
          </a:stretch>
        </p:blipFill>
        <p:spPr>
          <a:xfrm>
            <a:off x="152400" y="1694325"/>
            <a:ext cx="3568096" cy="2312286"/>
          </a:xfrm>
          <a:prstGeom prst="rect">
            <a:avLst/>
          </a:prstGeom>
          <a:noFill/>
          <a:ln>
            <a:noFill/>
          </a:ln>
        </p:spPr>
      </p:pic>
      <p:sp>
        <p:nvSpPr>
          <p:cNvPr id="100" name="Google Shape;100;p13"/>
          <p:cNvSpPr txBox="1"/>
          <p:nvPr/>
        </p:nvSpPr>
        <p:spPr>
          <a:xfrm>
            <a:off x="4489575" y="4207650"/>
            <a:ext cx="3093900" cy="8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sv-SE"/>
              <a:t>Summarizing</a:t>
            </a:r>
            <a:r>
              <a:rPr lang="sv-SE"/>
              <a:t>:</a:t>
            </a:r>
            <a:endParaRPr/>
          </a:p>
          <a:p>
            <a:pPr indent="-317500" lvl="0" marL="457200" rtl="0" algn="l">
              <a:lnSpc>
                <a:spcPct val="115000"/>
              </a:lnSpc>
              <a:spcBef>
                <a:spcPts val="0"/>
              </a:spcBef>
              <a:spcAft>
                <a:spcPts val="0"/>
              </a:spcAft>
              <a:buSzPts val="1400"/>
              <a:buChar char="●"/>
            </a:pPr>
            <a:r>
              <a:rPr lang="sv-SE"/>
              <a:t>code review</a:t>
            </a:r>
            <a:endParaRPr/>
          </a:p>
          <a:p>
            <a:pPr indent="-317500" lvl="0" marL="457200" rtl="0" algn="l">
              <a:lnSpc>
                <a:spcPct val="115000"/>
              </a:lnSpc>
              <a:spcBef>
                <a:spcPts val="0"/>
              </a:spcBef>
              <a:spcAft>
                <a:spcPts val="0"/>
              </a:spcAft>
              <a:buSzPts val="1400"/>
              <a:buChar char="●"/>
            </a:pPr>
            <a:r>
              <a:rPr lang="sv-SE"/>
              <a:t>static code </a:t>
            </a:r>
            <a:r>
              <a:rPr lang="sv-SE"/>
              <a:t>analyzers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85"/>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Patterns &amp; Antipatterns </a:t>
            </a:r>
            <a:endParaRPr b="1" sz="2600">
              <a:solidFill>
                <a:srgbClr val="1A1A1A"/>
              </a:solidFill>
              <a:latin typeface="Raleway"/>
              <a:ea typeface="Raleway"/>
              <a:cs typeface="Raleway"/>
              <a:sym typeface="Raleway"/>
            </a:endParaRPr>
          </a:p>
        </p:txBody>
      </p:sp>
      <p:pic>
        <p:nvPicPr>
          <p:cNvPr id="651" name="Google Shape;651;p85"/>
          <p:cNvPicPr preferRelativeResize="0"/>
          <p:nvPr/>
        </p:nvPicPr>
        <p:blipFill>
          <a:blip r:embed="rId3">
            <a:alphaModFix/>
          </a:blip>
          <a:stretch>
            <a:fillRect/>
          </a:stretch>
        </p:blipFill>
        <p:spPr>
          <a:xfrm>
            <a:off x="5057625" y="676575"/>
            <a:ext cx="3645076" cy="2539475"/>
          </a:xfrm>
          <a:prstGeom prst="rect">
            <a:avLst/>
          </a:prstGeom>
          <a:noFill/>
          <a:ln>
            <a:noFill/>
          </a:ln>
        </p:spPr>
      </p:pic>
      <p:sp>
        <p:nvSpPr>
          <p:cNvPr id="652" name="Google Shape;652;p85"/>
          <p:cNvSpPr txBox="1"/>
          <p:nvPr/>
        </p:nvSpPr>
        <p:spPr>
          <a:xfrm>
            <a:off x="315400" y="748950"/>
            <a:ext cx="4256700" cy="37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sv-SE" sz="1200"/>
              <a:t>Software patterns</a:t>
            </a:r>
            <a:r>
              <a:rPr lang="sv-SE" sz="1200"/>
              <a:t> types: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sv-SE" sz="1200"/>
              <a:t>Architectural</a:t>
            </a:r>
            <a:r>
              <a:rPr lang="sv-SE" sz="1200"/>
              <a:t> patterns(system design)  </a:t>
            </a:r>
            <a:r>
              <a:rPr lang="sv-SE" sz="1200" u="sng">
                <a:solidFill>
                  <a:schemeClr val="hlink"/>
                </a:solidFill>
                <a:hlinkClick r:id="rId4"/>
              </a:rPr>
              <a:t>Wiki</a:t>
            </a:r>
            <a:endParaRPr sz="1200"/>
          </a:p>
          <a:p>
            <a:pPr indent="-304800" lvl="1" marL="914400" rtl="0" algn="l">
              <a:lnSpc>
                <a:spcPct val="115000"/>
              </a:lnSpc>
              <a:spcBef>
                <a:spcPts val="0"/>
              </a:spcBef>
              <a:spcAft>
                <a:spcPts val="0"/>
              </a:spcAft>
              <a:buClr>
                <a:srgbClr val="222222"/>
              </a:buClr>
              <a:buSzPts val="1200"/>
              <a:buChar char="○"/>
            </a:pPr>
            <a:r>
              <a:rPr lang="sv-SE" sz="1200"/>
              <a:t>Three-tier</a:t>
            </a:r>
            <a:endParaRPr sz="1200"/>
          </a:p>
          <a:p>
            <a:pPr indent="-304800" lvl="1" marL="914400" rtl="0" algn="l">
              <a:lnSpc>
                <a:spcPct val="115000"/>
              </a:lnSpc>
              <a:spcBef>
                <a:spcPts val="0"/>
              </a:spcBef>
              <a:spcAft>
                <a:spcPts val="0"/>
              </a:spcAft>
              <a:buClr>
                <a:srgbClr val="222222"/>
              </a:buClr>
              <a:buSzPts val="1200"/>
              <a:buChar char="○"/>
            </a:pPr>
            <a:r>
              <a:rPr lang="sv-SE" sz="1200"/>
              <a:t>Multilayered architecture</a:t>
            </a:r>
            <a:endParaRPr sz="1200"/>
          </a:p>
          <a:p>
            <a:pPr indent="-304800" lvl="1" marL="914400" rtl="0" algn="l">
              <a:lnSpc>
                <a:spcPct val="115000"/>
              </a:lnSpc>
              <a:spcBef>
                <a:spcPts val="0"/>
              </a:spcBef>
              <a:spcAft>
                <a:spcPts val="0"/>
              </a:spcAft>
              <a:buClr>
                <a:srgbClr val="222222"/>
              </a:buClr>
              <a:buSzPts val="1200"/>
              <a:buChar char="○"/>
            </a:pPr>
            <a:r>
              <a:rPr lang="sv-SE" sz="1200"/>
              <a:t>Model-view-controller</a:t>
            </a:r>
            <a:endParaRPr sz="1200"/>
          </a:p>
          <a:p>
            <a:pPr indent="-304800" lvl="1" marL="914400" rtl="0" algn="l">
              <a:lnSpc>
                <a:spcPct val="115000"/>
              </a:lnSpc>
              <a:spcBef>
                <a:spcPts val="0"/>
              </a:spcBef>
              <a:spcAft>
                <a:spcPts val="0"/>
              </a:spcAft>
              <a:buClr>
                <a:srgbClr val="222222"/>
              </a:buClr>
              <a:buSzPts val="1200"/>
              <a:buChar char="○"/>
            </a:pPr>
            <a:r>
              <a:rPr lang="sv-SE" sz="1200"/>
              <a:t>Domain Driven Design</a:t>
            </a:r>
            <a:endParaRPr sz="1200"/>
          </a:p>
          <a:p>
            <a:pPr indent="-304800" lvl="1" marL="914400" rtl="0" algn="l">
              <a:lnSpc>
                <a:spcPct val="115000"/>
              </a:lnSpc>
              <a:spcBef>
                <a:spcPts val="0"/>
              </a:spcBef>
              <a:spcAft>
                <a:spcPts val="0"/>
              </a:spcAft>
              <a:buClr>
                <a:srgbClr val="222222"/>
              </a:buClr>
              <a:buSzPts val="1200"/>
              <a:buChar char="○"/>
            </a:pPr>
            <a:r>
              <a:rPr lang="sv-SE" sz="1200"/>
              <a:t>Micro-kernel</a:t>
            </a:r>
            <a:endParaRPr sz="1200"/>
          </a:p>
          <a:p>
            <a:pPr indent="-304800" lvl="1" marL="914400" rtl="0" algn="l">
              <a:lnSpc>
                <a:spcPct val="115000"/>
              </a:lnSpc>
              <a:spcBef>
                <a:spcPts val="0"/>
              </a:spcBef>
              <a:spcAft>
                <a:spcPts val="0"/>
              </a:spcAft>
              <a:buClr>
                <a:srgbClr val="222222"/>
              </a:buClr>
              <a:buSzPts val="1200"/>
              <a:buChar char="○"/>
            </a:pPr>
            <a:r>
              <a:rPr lang="sv-SE" sz="1200"/>
              <a:t>Blackboard pattern</a:t>
            </a:r>
            <a:endParaRPr sz="1200"/>
          </a:p>
          <a:p>
            <a:pPr indent="-304800" lvl="1" marL="914400" rtl="0" algn="l">
              <a:lnSpc>
                <a:spcPct val="115000"/>
              </a:lnSpc>
              <a:spcBef>
                <a:spcPts val="0"/>
              </a:spcBef>
              <a:spcAft>
                <a:spcPts val="0"/>
              </a:spcAft>
              <a:buClr>
                <a:srgbClr val="222222"/>
              </a:buClr>
              <a:buSzPts val="1200"/>
              <a:buChar char="○"/>
            </a:pPr>
            <a:r>
              <a:rPr lang="sv-SE" sz="1200">
                <a:solidFill>
                  <a:srgbClr val="222222"/>
                </a:solidFill>
              </a:rPr>
              <a:t>Sensor-controller-actuator</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sv-SE" sz="1200">
                <a:solidFill>
                  <a:srgbClr val="222222"/>
                </a:solidFill>
              </a:rPr>
              <a:t>Presentation–abstraction–control</a:t>
            </a:r>
            <a:endParaRPr sz="1200">
              <a:solidFill>
                <a:srgbClr val="222222"/>
              </a:solidFill>
            </a:endParaRPr>
          </a:p>
          <a:p>
            <a:pPr indent="-304800" lvl="0" marL="457200" rtl="0" algn="l">
              <a:lnSpc>
                <a:spcPct val="115000"/>
              </a:lnSpc>
              <a:spcBef>
                <a:spcPts val="0"/>
              </a:spcBef>
              <a:spcAft>
                <a:spcPts val="0"/>
              </a:spcAft>
              <a:buClr>
                <a:srgbClr val="222222"/>
              </a:buClr>
              <a:buSzPts val="1200"/>
              <a:buChar char="●"/>
            </a:pPr>
            <a:r>
              <a:rPr lang="sv-SE" sz="1200">
                <a:solidFill>
                  <a:srgbClr val="222222"/>
                </a:solidFill>
              </a:rPr>
              <a:t>Design patterns (GOF)</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sv-SE" sz="1200">
                <a:solidFill>
                  <a:srgbClr val="222222"/>
                </a:solidFill>
              </a:rPr>
              <a:t>Creational</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sv-SE" sz="1200">
                <a:solidFill>
                  <a:srgbClr val="222222"/>
                </a:solidFill>
              </a:rPr>
              <a:t>Behavioral</a:t>
            </a:r>
            <a:endParaRPr sz="1200">
              <a:solidFill>
                <a:srgbClr val="222222"/>
              </a:solidFill>
            </a:endParaRPr>
          </a:p>
          <a:p>
            <a:pPr indent="-304800" lvl="1" marL="914400" rtl="0" algn="l">
              <a:lnSpc>
                <a:spcPct val="115000"/>
              </a:lnSpc>
              <a:spcBef>
                <a:spcPts val="0"/>
              </a:spcBef>
              <a:spcAft>
                <a:spcPts val="0"/>
              </a:spcAft>
              <a:buClr>
                <a:srgbClr val="222222"/>
              </a:buClr>
              <a:buSzPts val="1200"/>
              <a:buChar char="○"/>
            </a:pPr>
            <a:r>
              <a:rPr lang="sv-SE" sz="1200">
                <a:solidFill>
                  <a:srgbClr val="222222"/>
                </a:solidFill>
              </a:rPr>
              <a:t>Structural</a:t>
            </a:r>
            <a:endParaRPr sz="1200">
              <a:solidFill>
                <a:srgbClr val="22222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86"/>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Patterns &amp; Antipatterns </a:t>
            </a:r>
            <a:endParaRPr b="1" sz="2600">
              <a:solidFill>
                <a:srgbClr val="1A1A1A"/>
              </a:solidFill>
              <a:latin typeface="Raleway"/>
              <a:ea typeface="Raleway"/>
              <a:cs typeface="Raleway"/>
              <a:sym typeface="Raleway"/>
            </a:endParaRPr>
          </a:p>
        </p:txBody>
      </p:sp>
      <p:sp>
        <p:nvSpPr>
          <p:cNvPr id="658" name="Google Shape;658;p86"/>
          <p:cNvSpPr txBox="1"/>
          <p:nvPr/>
        </p:nvSpPr>
        <p:spPr>
          <a:xfrm>
            <a:off x="278975" y="701125"/>
            <a:ext cx="5146800" cy="26229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sv-SE" sz="1200"/>
              <a:t>Design patterns</a:t>
            </a:r>
            <a:r>
              <a:rPr lang="sv-SE" sz="1200"/>
              <a:t> types:</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sv-SE" sz="1200"/>
              <a:t>Creational Patterns —to create objects of the right class for a problem, generally when instances of several different classes are available. </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sv-SE" sz="1200"/>
              <a:t>Structural Patterns —to form larger structures from individual parts, generally of different classes. </a:t>
            </a:r>
            <a:endParaRPr sz="1200"/>
          </a:p>
          <a:p>
            <a:pPr indent="0" lvl="0" marL="45720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sv-SE" sz="1200"/>
              <a:t>Behavioral Patterns —to describe interactions between objects. They focus on how objects communicate with each other. </a:t>
            </a:r>
            <a:endParaRPr sz="1200"/>
          </a:p>
          <a:p>
            <a:pPr indent="0" lvl="0" marL="0" rtl="0" algn="l">
              <a:lnSpc>
                <a:spcPct val="115000"/>
              </a:lnSpc>
              <a:spcBef>
                <a:spcPts val="0"/>
              </a:spcBef>
              <a:spcAft>
                <a:spcPts val="0"/>
              </a:spcAft>
              <a:buNone/>
            </a:pPr>
            <a:r>
              <a:t/>
            </a:r>
            <a:endParaRPr sz="1200"/>
          </a:p>
        </p:txBody>
      </p:sp>
      <p:pic>
        <p:nvPicPr>
          <p:cNvPr id="659" name="Google Shape;659;p86"/>
          <p:cNvPicPr preferRelativeResize="0"/>
          <p:nvPr/>
        </p:nvPicPr>
        <p:blipFill>
          <a:blip r:embed="rId3">
            <a:alphaModFix/>
          </a:blip>
          <a:stretch>
            <a:fillRect/>
          </a:stretch>
        </p:blipFill>
        <p:spPr>
          <a:xfrm>
            <a:off x="5976577" y="701113"/>
            <a:ext cx="2917176" cy="37412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87"/>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Patterns &amp; Antipatterns </a:t>
            </a:r>
            <a:endParaRPr b="1" sz="2600">
              <a:solidFill>
                <a:srgbClr val="1A1A1A"/>
              </a:solidFill>
              <a:latin typeface="Raleway"/>
              <a:ea typeface="Raleway"/>
              <a:cs typeface="Raleway"/>
              <a:sym typeface="Raleway"/>
            </a:endParaRPr>
          </a:p>
        </p:txBody>
      </p:sp>
      <p:pic>
        <p:nvPicPr>
          <p:cNvPr id="665" name="Google Shape;665;p87"/>
          <p:cNvPicPr preferRelativeResize="0"/>
          <p:nvPr/>
        </p:nvPicPr>
        <p:blipFill>
          <a:blip r:embed="rId3">
            <a:alphaModFix/>
          </a:blip>
          <a:stretch>
            <a:fillRect/>
          </a:stretch>
        </p:blipFill>
        <p:spPr>
          <a:xfrm>
            <a:off x="6992423" y="1029025"/>
            <a:ext cx="1791175" cy="2297175"/>
          </a:xfrm>
          <a:prstGeom prst="rect">
            <a:avLst/>
          </a:prstGeom>
          <a:noFill/>
          <a:ln>
            <a:noFill/>
          </a:ln>
        </p:spPr>
      </p:pic>
      <p:pic>
        <p:nvPicPr>
          <p:cNvPr id="666" name="Google Shape;666;p87"/>
          <p:cNvPicPr preferRelativeResize="0"/>
          <p:nvPr/>
        </p:nvPicPr>
        <p:blipFill>
          <a:blip r:embed="rId4">
            <a:alphaModFix/>
          </a:blip>
          <a:stretch>
            <a:fillRect/>
          </a:stretch>
        </p:blipFill>
        <p:spPr>
          <a:xfrm>
            <a:off x="406996" y="687600"/>
            <a:ext cx="6433029" cy="37351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88"/>
          <p:cNvSpPr txBox="1"/>
          <p:nvPr>
            <p:ph type="title"/>
          </p:nvPr>
        </p:nvSpPr>
        <p:spPr>
          <a:xfrm>
            <a:off x="457200" y="400050"/>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sv-SE"/>
              <a:t>What is next?	</a:t>
            </a:r>
            <a:endParaRPr/>
          </a:p>
        </p:txBody>
      </p:sp>
      <p:sp>
        <p:nvSpPr>
          <p:cNvPr id="673" name="Google Shape;673;p88"/>
          <p:cNvSpPr txBox="1"/>
          <p:nvPr>
            <p:ph idx="1" type="body"/>
          </p:nvPr>
        </p:nvSpPr>
        <p:spPr>
          <a:xfrm>
            <a:off x="457200" y="1543050"/>
            <a:ext cx="8229600" cy="2871000"/>
          </a:xfrm>
          <a:prstGeom prst="rect">
            <a:avLst/>
          </a:prstGeom>
        </p:spPr>
        <p:txBody>
          <a:bodyPr anchorCtr="0" anchor="t" bIns="45700" lIns="91425" spcFirstLastPara="1" rIns="91425" wrap="square" tIns="45700">
            <a:noAutofit/>
          </a:bodyPr>
          <a:lstStyle/>
          <a:p>
            <a:pPr indent="-348615" lvl="0" marL="457200" rtl="0" algn="l">
              <a:spcBef>
                <a:spcPts val="420"/>
              </a:spcBef>
              <a:spcAft>
                <a:spcPts val="0"/>
              </a:spcAft>
              <a:buSzPts val="1890"/>
              <a:buChar char="■"/>
            </a:pPr>
            <a:r>
              <a:rPr lang="sv-SE"/>
              <a:t>Learn </a:t>
            </a:r>
            <a:endParaRPr/>
          </a:p>
          <a:p>
            <a:pPr indent="-348615" lvl="0" marL="457200" rtl="0" algn="l">
              <a:spcBef>
                <a:spcPts val="0"/>
              </a:spcBef>
              <a:spcAft>
                <a:spcPts val="0"/>
              </a:spcAft>
              <a:buSzPts val="1890"/>
              <a:buChar char="■"/>
            </a:pPr>
            <a:r>
              <a:rPr lang="sv-SE"/>
              <a:t>Practice</a:t>
            </a:r>
            <a:endParaRPr/>
          </a:p>
          <a:p>
            <a:pPr indent="-348615" lvl="0" marL="457200" rtl="0" algn="l">
              <a:spcBef>
                <a:spcPts val="0"/>
              </a:spcBef>
              <a:spcAft>
                <a:spcPts val="0"/>
              </a:spcAft>
              <a:buSzPts val="1890"/>
              <a:buChar char="■"/>
            </a:pPr>
            <a:r>
              <a:rPr lang="sv-SE"/>
              <a:t>Become better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89"/>
          <p:cNvSpPr txBox="1"/>
          <p:nvPr/>
        </p:nvSpPr>
        <p:spPr>
          <a:xfrm>
            <a:off x="658825" y="0"/>
            <a:ext cx="76887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sv-SE" sz="3000"/>
              <a:t>Conclusion!</a:t>
            </a:r>
            <a:endParaRPr b="1" sz="3000"/>
          </a:p>
        </p:txBody>
      </p:sp>
      <p:sp>
        <p:nvSpPr>
          <p:cNvPr id="679" name="Google Shape;679;p89"/>
          <p:cNvSpPr txBox="1"/>
          <p:nvPr/>
        </p:nvSpPr>
        <p:spPr>
          <a:xfrm>
            <a:off x="0" y="1068375"/>
            <a:ext cx="4050000" cy="31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sz="1200"/>
              <a:t>The Boy Scout Rule:</a:t>
            </a:r>
            <a:endParaRPr sz="1200"/>
          </a:p>
          <a:p>
            <a:pPr indent="457200" lvl="0" marL="0" rtl="0" algn="l">
              <a:lnSpc>
                <a:spcPct val="115000"/>
              </a:lnSpc>
              <a:spcBef>
                <a:spcPts val="1600"/>
              </a:spcBef>
              <a:spcAft>
                <a:spcPts val="0"/>
              </a:spcAft>
              <a:buNone/>
            </a:pPr>
            <a:r>
              <a:rPr lang="sv-SE" sz="1200"/>
              <a:t> Always leave the campground cleaner than you found it. </a:t>
            </a:r>
            <a:endParaRPr sz="1200"/>
          </a:p>
          <a:p>
            <a:pPr indent="45720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None/>
            </a:pPr>
            <a:r>
              <a:rPr lang="sv-SE" sz="1200"/>
              <a:t>The Clean Coder Rule:</a:t>
            </a:r>
            <a:endParaRPr sz="1200"/>
          </a:p>
          <a:p>
            <a:pPr indent="457200" lvl="0" marL="0" rtl="0" algn="l">
              <a:lnSpc>
                <a:spcPct val="115000"/>
              </a:lnSpc>
              <a:spcBef>
                <a:spcPts val="1600"/>
              </a:spcBef>
              <a:spcAft>
                <a:spcPts val="0"/>
              </a:spcAft>
              <a:buNone/>
            </a:pPr>
            <a:r>
              <a:rPr lang="sv-SE" sz="1200"/>
              <a:t> Always leave the code cleaner than you found it.</a:t>
            </a:r>
            <a:endParaRPr sz="1200"/>
          </a:p>
          <a:p>
            <a:pPr indent="457200" lvl="0" marL="0" rtl="0" algn="l">
              <a:lnSpc>
                <a:spcPct val="115000"/>
              </a:lnSpc>
              <a:spcBef>
                <a:spcPts val="1600"/>
              </a:spcBef>
              <a:spcAft>
                <a:spcPts val="0"/>
              </a:spcAft>
              <a:buNone/>
            </a:pPr>
            <a:r>
              <a:t/>
            </a:r>
            <a:endParaRPr sz="1200"/>
          </a:p>
          <a:p>
            <a:pPr indent="0" lvl="0" marL="0" rtl="0" algn="l">
              <a:lnSpc>
                <a:spcPct val="115000"/>
              </a:lnSpc>
              <a:spcBef>
                <a:spcPts val="1600"/>
              </a:spcBef>
              <a:spcAft>
                <a:spcPts val="0"/>
              </a:spcAft>
              <a:buClr>
                <a:schemeClr val="dk1"/>
              </a:buClr>
              <a:buSzPts val="1100"/>
              <a:buFont typeface="Arial"/>
              <a:buNone/>
            </a:pPr>
            <a:r>
              <a:t/>
            </a:r>
            <a:endParaRPr b="1" sz="1200"/>
          </a:p>
          <a:p>
            <a:pPr indent="457200" lvl="0" marL="0" rtl="0" algn="l">
              <a:lnSpc>
                <a:spcPct val="115000"/>
              </a:lnSpc>
              <a:spcBef>
                <a:spcPts val="1600"/>
              </a:spcBef>
              <a:spcAft>
                <a:spcPts val="1600"/>
              </a:spcAft>
              <a:buNone/>
            </a:pPr>
            <a:r>
              <a:t/>
            </a:r>
            <a:endParaRPr sz="1200"/>
          </a:p>
        </p:txBody>
      </p:sp>
      <p:pic>
        <p:nvPicPr>
          <p:cNvPr id="680" name="Google Shape;680;p89"/>
          <p:cNvPicPr preferRelativeResize="0"/>
          <p:nvPr/>
        </p:nvPicPr>
        <p:blipFill>
          <a:blip r:embed="rId3">
            <a:alphaModFix/>
          </a:blip>
          <a:stretch>
            <a:fillRect/>
          </a:stretch>
        </p:blipFill>
        <p:spPr>
          <a:xfrm>
            <a:off x="4335975" y="676275"/>
            <a:ext cx="4599475" cy="3453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90"/>
          <p:cNvSpPr txBox="1"/>
          <p:nvPr/>
        </p:nvSpPr>
        <p:spPr>
          <a:xfrm>
            <a:off x="727650" y="0"/>
            <a:ext cx="76887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sv-SE" sz="2600">
                <a:solidFill>
                  <a:srgbClr val="1A1A1A"/>
                </a:solidFill>
                <a:latin typeface="Raleway"/>
                <a:ea typeface="Raleway"/>
                <a:cs typeface="Raleway"/>
                <a:sym typeface="Raleway"/>
              </a:rPr>
              <a:t>Sources	&amp; Recommendations</a:t>
            </a:r>
            <a:endParaRPr b="1" sz="2600">
              <a:solidFill>
                <a:srgbClr val="1A1A1A"/>
              </a:solidFill>
              <a:latin typeface="Raleway"/>
              <a:ea typeface="Raleway"/>
              <a:cs typeface="Raleway"/>
              <a:sym typeface="Raleway"/>
            </a:endParaRPr>
          </a:p>
          <a:p>
            <a:pPr indent="0" lvl="0" marL="0" rtl="0" algn="ctr">
              <a:spcBef>
                <a:spcPts val="0"/>
              </a:spcBef>
              <a:spcAft>
                <a:spcPts val="0"/>
              </a:spcAft>
              <a:buNone/>
            </a:pPr>
            <a:r>
              <a:t/>
            </a:r>
            <a:endParaRPr b="1" sz="2600">
              <a:solidFill>
                <a:srgbClr val="1A1A1A"/>
              </a:solidFill>
              <a:latin typeface="Raleway"/>
              <a:ea typeface="Raleway"/>
              <a:cs typeface="Raleway"/>
              <a:sym typeface="Raleway"/>
            </a:endParaRPr>
          </a:p>
        </p:txBody>
      </p:sp>
      <p:sp>
        <p:nvSpPr>
          <p:cNvPr id="686" name="Google Shape;686;p90"/>
          <p:cNvSpPr txBox="1"/>
          <p:nvPr/>
        </p:nvSpPr>
        <p:spPr>
          <a:xfrm>
            <a:off x="1811650" y="664250"/>
            <a:ext cx="6094500" cy="4192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Repository with code samples, tasks - </a:t>
            </a:r>
            <a:r>
              <a:rPr lang="sv-SE" sz="1300" u="sng">
                <a:solidFill>
                  <a:schemeClr val="hlink"/>
                </a:solidFill>
                <a:hlinkClick r:id="rId3"/>
              </a:rPr>
              <a:t>Github sources</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Clean code - Martin - </a:t>
            </a:r>
            <a:r>
              <a:rPr lang="sv-SE" sz="1300" u="sng">
                <a:solidFill>
                  <a:schemeClr val="hlink"/>
                </a:solidFill>
                <a:hlinkClick r:id="rId4"/>
              </a:rPr>
              <a:t>Clean Code book</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Clean code summary - </a:t>
            </a:r>
            <a:r>
              <a:rPr lang="sv-SE" sz="1300" u="sng">
                <a:solidFill>
                  <a:schemeClr val="hlink"/>
                </a:solidFill>
                <a:hlinkClick r:id="rId5"/>
              </a:rPr>
              <a:t>Clean Code short summary</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Clean code functions - Martin overview - </a:t>
            </a:r>
            <a:r>
              <a:rPr lang="sv-SE" sz="1300" u="sng">
                <a:solidFill>
                  <a:schemeClr val="hlink"/>
                </a:solidFill>
                <a:hlinkClick r:id="rId6"/>
              </a:rPr>
              <a:t>Martin - functions</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Lato"/>
              <a:buChar char="●"/>
            </a:pPr>
            <a:r>
              <a:rPr lang="sv-SE" sz="1300">
                <a:solidFill>
                  <a:srgbClr val="595959"/>
                </a:solidFill>
              </a:rPr>
              <a:t>Objects &amp; data structures </a:t>
            </a:r>
            <a:r>
              <a:rPr lang="sv-SE" sz="1300" u="sng">
                <a:solidFill>
                  <a:schemeClr val="hlink"/>
                </a:solidFill>
                <a:hlinkClick r:id="rId7"/>
              </a:rPr>
              <a:t>objects &amp; data structures</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Anti Patterns - </a:t>
            </a:r>
            <a:r>
              <a:rPr lang="sv-SE" sz="1300" u="sng">
                <a:solidFill>
                  <a:schemeClr val="hlink"/>
                </a:solidFill>
                <a:hlinkClick r:id="rId8"/>
              </a:rPr>
              <a:t>Wiki</a:t>
            </a:r>
            <a:endParaRPr sz="1300">
              <a:solidFill>
                <a:srgbClr val="595959"/>
              </a:solidFill>
            </a:endParaRPr>
          </a:p>
          <a:p>
            <a:pPr indent="-311150" lvl="0" marL="457200" rtl="0" algn="l">
              <a:lnSpc>
                <a:spcPct val="115000"/>
              </a:lnSpc>
              <a:spcBef>
                <a:spcPts val="0"/>
              </a:spcBef>
              <a:spcAft>
                <a:spcPts val="0"/>
              </a:spcAft>
              <a:buClr>
                <a:srgbClr val="595959"/>
              </a:buClr>
              <a:buSzPts val="1300"/>
              <a:buFont typeface="Arial"/>
              <a:buChar char="●"/>
            </a:pPr>
            <a:r>
              <a:rPr lang="sv-SE" sz="1300">
                <a:solidFill>
                  <a:srgbClr val="595959"/>
                </a:solidFill>
              </a:rPr>
              <a:t>Patterns, anti-patterns - </a:t>
            </a:r>
            <a:r>
              <a:rPr lang="sv-SE" sz="1300" u="sng">
                <a:solidFill>
                  <a:schemeClr val="hlink"/>
                </a:solidFill>
                <a:hlinkClick r:id="rId9"/>
              </a:rPr>
              <a:t>sourcemaking</a:t>
            </a:r>
            <a:endParaRPr sz="1300">
              <a:solidFill>
                <a:srgbClr val="595959"/>
              </a:solidFill>
            </a:endParaRPr>
          </a:p>
        </p:txBody>
      </p:sp>
      <p:pic>
        <p:nvPicPr>
          <p:cNvPr id="687" name="Google Shape;687;p90"/>
          <p:cNvPicPr preferRelativeResize="0"/>
          <p:nvPr/>
        </p:nvPicPr>
        <p:blipFill>
          <a:blip r:embed="rId10">
            <a:alphaModFix/>
          </a:blip>
          <a:stretch>
            <a:fillRect/>
          </a:stretch>
        </p:blipFill>
        <p:spPr>
          <a:xfrm>
            <a:off x="203575" y="2571748"/>
            <a:ext cx="1631575" cy="2101279"/>
          </a:xfrm>
          <a:prstGeom prst="rect">
            <a:avLst/>
          </a:prstGeom>
          <a:noFill/>
          <a:ln>
            <a:noFill/>
          </a:ln>
        </p:spPr>
      </p:pic>
      <p:pic>
        <p:nvPicPr>
          <p:cNvPr id="688" name="Google Shape;688;p90"/>
          <p:cNvPicPr preferRelativeResize="0"/>
          <p:nvPr/>
        </p:nvPicPr>
        <p:blipFill>
          <a:blip r:embed="rId11">
            <a:alphaModFix/>
          </a:blip>
          <a:stretch>
            <a:fillRect/>
          </a:stretch>
        </p:blipFill>
        <p:spPr>
          <a:xfrm>
            <a:off x="203574" y="244925"/>
            <a:ext cx="1631576" cy="20946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1"/>
          <p:cNvSpPr txBox="1"/>
          <p:nvPr>
            <p:ph type="title"/>
          </p:nvPr>
        </p:nvSpPr>
        <p:spPr>
          <a:xfrm>
            <a:off x="366575" y="0"/>
            <a:ext cx="8229600" cy="759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sv-SE"/>
              <a:t>Practical tasks notes</a:t>
            </a:r>
            <a:endParaRPr/>
          </a:p>
        </p:txBody>
      </p:sp>
      <p:sp>
        <p:nvSpPr>
          <p:cNvPr id="695" name="Google Shape;695;p91"/>
          <p:cNvSpPr txBox="1"/>
          <p:nvPr>
            <p:ph idx="1" type="body"/>
          </p:nvPr>
        </p:nvSpPr>
        <p:spPr>
          <a:xfrm>
            <a:off x="457200" y="759000"/>
            <a:ext cx="8229600" cy="3383100"/>
          </a:xfrm>
          <a:prstGeom prst="rect">
            <a:avLst/>
          </a:prstGeom>
        </p:spPr>
        <p:txBody>
          <a:bodyPr anchorCtr="0" anchor="t" bIns="45700" lIns="91425" spcFirstLastPara="1" rIns="91425" wrap="square" tIns="45700">
            <a:noAutofit/>
          </a:bodyPr>
          <a:lstStyle/>
          <a:p>
            <a:pPr indent="0" lvl="0" marL="0" rtl="0" algn="l">
              <a:spcBef>
                <a:spcPts val="420"/>
              </a:spcBef>
              <a:spcAft>
                <a:spcPts val="0"/>
              </a:spcAft>
              <a:buNone/>
            </a:pPr>
            <a:r>
              <a:rPr lang="sv-SE" sz="1400"/>
              <a:t>Rules from DOD details:</a:t>
            </a:r>
            <a:endParaRPr sz="1400"/>
          </a:p>
          <a:p>
            <a:pPr indent="-317500" lvl="0" marL="457200" rtl="0" algn="l">
              <a:spcBef>
                <a:spcPts val="420"/>
              </a:spcBef>
              <a:spcAft>
                <a:spcPts val="0"/>
              </a:spcAft>
              <a:buSzPts val="1400"/>
              <a:buChar char="-"/>
            </a:pPr>
            <a:r>
              <a:rPr lang="sv-SE" sz="1400"/>
              <a:t>inspection run in Intellij Idea</a:t>
            </a:r>
            <a:endParaRPr sz="1400"/>
          </a:p>
          <a:p>
            <a:pPr indent="0" lvl="0" marL="457200" rtl="0" algn="l">
              <a:spcBef>
                <a:spcPts val="420"/>
              </a:spcBef>
              <a:spcAft>
                <a:spcPts val="0"/>
              </a:spcAft>
              <a:buNone/>
            </a:pPr>
            <a:r>
              <a:t/>
            </a:r>
            <a:endParaRPr sz="1400"/>
          </a:p>
          <a:p>
            <a:pPr indent="-317500" lvl="0" marL="457200" rtl="0" algn="l">
              <a:spcBef>
                <a:spcPts val="420"/>
              </a:spcBef>
              <a:spcAft>
                <a:spcPts val="0"/>
              </a:spcAft>
              <a:buSzPts val="1400"/>
              <a:buChar char="-"/>
            </a:pPr>
            <a:r>
              <a:rPr lang="sv-SE" sz="1400"/>
              <a:t>Sonar Lint inspection</a:t>
            </a:r>
            <a:endParaRPr sz="1400"/>
          </a:p>
          <a:p>
            <a:pPr indent="-317500" lvl="1" marL="914400" rtl="0" algn="l">
              <a:spcBef>
                <a:spcPts val="0"/>
              </a:spcBef>
              <a:spcAft>
                <a:spcPts val="0"/>
              </a:spcAft>
              <a:buSzPts val="1400"/>
              <a:buChar char="-"/>
            </a:pPr>
            <a:r>
              <a:rPr lang="sv-SE" sz="1400"/>
              <a:t>install</a:t>
            </a:r>
            <a:endParaRPr sz="1400"/>
          </a:p>
          <a:p>
            <a:pPr indent="-317500" lvl="1" marL="914400" rtl="0" algn="l">
              <a:spcBef>
                <a:spcPts val="0"/>
              </a:spcBef>
              <a:spcAft>
                <a:spcPts val="0"/>
              </a:spcAft>
              <a:buSzPts val="1400"/>
              <a:buChar char="-"/>
            </a:pPr>
            <a:r>
              <a:rPr lang="sv-SE" sz="1400"/>
              <a:t>run</a:t>
            </a:r>
            <a:endParaRPr sz="1400"/>
          </a:p>
          <a:p>
            <a:pPr indent="-317500" lvl="1" marL="914400" rtl="0" algn="l">
              <a:spcBef>
                <a:spcPts val="0"/>
              </a:spcBef>
              <a:spcAft>
                <a:spcPts val="0"/>
              </a:spcAft>
              <a:buSzPts val="1400"/>
              <a:buChar char="-"/>
            </a:pPr>
            <a:r>
              <a:rPr lang="sv-SE" sz="1400"/>
              <a:t>results</a:t>
            </a:r>
            <a:endParaRPr sz="1400"/>
          </a:p>
        </p:txBody>
      </p:sp>
      <p:pic>
        <p:nvPicPr>
          <p:cNvPr id="696" name="Google Shape;696;p91"/>
          <p:cNvPicPr preferRelativeResize="0"/>
          <p:nvPr/>
        </p:nvPicPr>
        <p:blipFill>
          <a:blip r:embed="rId3">
            <a:alphaModFix/>
          </a:blip>
          <a:stretch>
            <a:fillRect/>
          </a:stretch>
        </p:blipFill>
        <p:spPr>
          <a:xfrm>
            <a:off x="3341050" y="867413"/>
            <a:ext cx="3040475" cy="659300"/>
          </a:xfrm>
          <a:prstGeom prst="rect">
            <a:avLst/>
          </a:prstGeom>
          <a:noFill/>
          <a:ln>
            <a:noFill/>
          </a:ln>
        </p:spPr>
      </p:pic>
      <p:pic>
        <p:nvPicPr>
          <p:cNvPr id="697" name="Google Shape;697;p91"/>
          <p:cNvPicPr preferRelativeResize="0"/>
          <p:nvPr/>
        </p:nvPicPr>
        <p:blipFill>
          <a:blip r:embed="rId4">
            <a:alphaModFix/>
          </a:blip>
          <a:stretch>
            <a:fillRect/>
          </a:stretch>
        </p:blipFill>
        <p:spPr>
          <a:xfrm>
            <a:off x="3348489" y="2680175"/>
            <a:ext cx="2265762" cy="759000"/>
          </a:xfrm>
          <a:prstGeom prst="rect">
            <a:avLst/>
          </a:prstGeom>
          <a:noFill/>
          <a:ln>
            <a:noFill/>
          </a:ln>
        </p:spPr>
      </p:pic>
      <p:pic>
        <p:nvPicPr>
          <p:cNvPr id="698" name="Google Shape;698;p91"/>
          <p:cNvPicPr preferRelativeResize="0"/>
          <p:nvPr/>
        </p:nvPicPr>
        <p:blipFill>
          <a:blip r:embed="rId5">
            <a:alphaModFix/>
          </a:blip>
          <a:stretch>
            <a:fillRect/>
          </a:stretch>
        </p:blipFill>
        <p:spPr>
          <a:xfrm>
            <a:off x="3341062" y="1635125"/>
            <a:ext cx="3960912" cy="936625"/>
          </a:xfrm>
          <a:prstGeom prst="rect">
            <a:avLst/>
          </a:prstGeom>
          <a:noFill/>
          <a:ln>
            <a:noFill/>
          </a:ln>
        </p:spPr>
      </p:pic>
      <p:pic>
        <p:nvPicPr>
          <p:cNvPr id="699" name="Google Shape;699;p91"/>
          <p:cNvPicPr preferRelativeResize="0"/>
          <p:nvPr/>
        </p:nvPicPr>
        <p:blipFill>
          <a:blip r:embed="rId6">
            <a:alphaModFix/>
          </a:blip>
          <a:stretch>
            <a:fillRect/>
          </a:stretch>
        </p:blipFill>
        <p:spPr>
          <a:xfrm>
            <a:off x="6556856" y="867425"/>
            <a:ext cx="2587145" cy="659275"/>
          </a:xfrm>
          <a:prstGeom prst="rect">
            <a:avLst/>
          </a:prstGeom>
          <a:noFill/>
          <a:ln>
            <a:noFill/>
          </a:ln>
        </p:spPr>
      </p:pic>
      <p:pic>
        <p:nvPicPr>
          <p:cNvPr id="700" name="Google Shape;700;p91"/>
          <p:cNvPicPr preferRelativeResize="0"/>
          <p:nvPr/>
        </p:nvPicPr>
        <p:blipFill>
          <a:blip r:embed="rId7">
            <a:alphaModFix/>
          </a:blip>
          <a:stretch>
            <a:fillRect/>
          </a:stretch>
        </p:blipFill>
        <p:spPr>
          <a:xfrm>
            <a:off x="5807825" y="2680175"/>
            <a:ext cx="3177274" cy="1135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2"/>
          <p:cNvSpPr txBox="1"/>
          <p:nvPr>
            <p:ph type="title"/>
          </p:nvPr>
        </p:nvSpPr>
        <p:spPr>
          <a:xfrm>
            <a:off x="457200" y="0"/>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sv-SE"/>
              <a:t>Q &amp; A</a:t>
            </a:r>
            <a:endParaRPr/>
          </a:p>
        </p:txBody>
      </p:sp>
      <p:pic>
        <p:nvPicPr>
          <p:cNvPr id="707" name="Google Shape;707;p92"/>
          <p:cNvPicPr preferRelativeResize="0"/>
          <p:nvPr/>
        </p:nvPicPr>
        <p:blipFill>
          <a:blip r:embed="rId3">
            <a:alphaModFix/>
          </a:blip>
          <a:stretch>
            <a:fillRect/>
          </a:stretch>
        </p:blipFill>
        <p:spPr>
          <a:xfrm>
            <a:off x="1461217" y="784150"/>
            <a:ext cx="6221558" cy="4145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txBox="1"/>
          <p:nvPr/>
        </p:nvSpPr>
        <p:spPr>
          <a:xfrm>
            <a:off x="4478650" y="1112400"/>
            <a:ext cx="3732300" cy="11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sv-SE"/>
              <a:t>As developers we spend much more time on code reading that writing. The </a:t>
            </a:r>
            <a:r>
              <a:rPr b="1" lang="sv-SE"/>
              <a:t>most optimistic </a:t>
            </a:r>
            <a:r>
              <a:rPr lang="sv-SE"/>
              <a:t>statistic says we </a:t>
            </a:r>
            <a:r>
              <a:rPr b="1" lang="sv-SE"/>
              <a:t>read </a:t>
            </a:r>
            <a:r>
              <a:rPr lang="sv-SE"/>
              <a:t>code ~</a:t>
            </a:r>
            <a:r>
              <a:rPr b="1" lang="sv-SE"/>
              <a:t>70</a:t>
            </a:r>
            <a:r>
              <a:rPr lang="sv-SE"/>
              <a:t>%, and </a:t>
            </a:r>
            <a:r>
              <a:rPr b="1" lang="sv-SE"/>
              <a:t>write </a:t>
            </a:r>
            <a:r>
              <a:rPr lang="sv-SE"/>
              <a:t>- only </a:t>
            </a:r>
            <a:r>
              <a:rPr b="1" lang="sv-SE"/>
              <a:t>30</a:t>
            </a:r>
            <a:r>
              <a:rPr lang="sv-SE"/>
              <a:t>%. </a:t>
            </a:r>
            <a:endParaRPr/>
          </a:p>
          <a:p>
            <a:pPr indent="0" lvl="0" marL="457200" rtl="0" algn="l">
              <a:lnSpc>
                <a:spcPct val="115000"/>
              </a:lnSpc>
              <a:spcBef>
                <a:spcPts val="1600"/>
              </a:spcBef>
              <a:spcAft>
                <a:spcPts val="1600"/>
              </a:spcAft>
              <a:buNone/>
            </a:pPr>
            <a:r>
              <a:t/>
            </a:r>
            <a:endParaRPr sz="1300">
              <a:solidFill>
                <a:srgbClr val="595959"/>
              </a:solidFill>
            </a:endParaRPr>
          </a:p>
        </p:txBody>
      </p:sp>
      <p:pic>
        <p:nvPicPr>
          <p:cNvPr id="106" name="Google Shape;106;p14"/>
          <p:cNvPicPr preferRelativeResize="0"/>
          <p:nvPr/>
        </p:nvPicPr>
        <p:blipFill>
          <a:blip r:embed="rId3">
            <a:alphaModFix/>
          </a:blip>
          <a:stretch>
            <a:fillRect/>
          </a:stretch>
        </p:blipFill>
        <p:spPr>
          <a:xfrm>
            <a:off x="839594" y="1055475"/>
            <a:ext cx="3271675" cy="2634200"/>
          </a:xfrm>
          <a:prstGeom prst="rect">
            <a:avLst/>
          </a:prstGeom>
          <a:noFill/>
          <a:ln>
            <a:noFill/>
          </a:ln>
        </p:spPr>
      </p:pic>
      <p:sp>
        <p:nvSpPr>
          <p:cNvPr id="107" name="Google Shape;107;p14"/>
          <p:cNvSpPr txBox="1"/>
          <p:nvPr/>
        </p:nvSpPr>
        <p:spPr>
          <a:xfrm>
            <a:off x="4572000" y="2651050"/>
            <a:ext cx="3976200" cy="1620300"/>
          </a:xfrm>
          <a:prstGeom prst="rect">
            <a:avLst/>
          </a:prstGeom>
          <a:noFill/>
          <a:ln>
            <a:noFill/>
          </a:ln>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lang="sv-SE"/>
              <a:t>Clean code makes it easier to: </a:t>
            </a:r>
            <a:endParaRPr/>
          </a:p>
          <a:p>
            <a:pPr indent="-317500" lvl="0" marL="457200" rtl="0" algn="l">
              <a:lnSpc>
                <a:spcPct val="150000"/>
              </a:lnSpc>
              <a:spcBef>
                <a:spcPts val="0"/>
              </a:spcBef>
              <a:spcAft>
                <a:spcPts val="0"/>
              </a:spcAft>
              <a:buSzPts val="1400"/>
              <a:buChar char="●"/>
            </a:pPr>
            <a:r>
              <a:rPr lang="sv-SE"/>
              <a:t>Write new code </a:t>
            </a:r>
            <a:endParaRPr/>
          </a:p>
          <a:p>
            <a:pPr indent="-317500" lvl="0" marL="457200" rtl="0" algn="l">
              <a:lnSpc>
                <a:spcPct val="150000"/>
              </a:lnSpc>
              <a:spcBef>
                <a:spcPts val="0"/>
              </a:spcBef>
              <a:spcAft>
                <a:spcPts val="0"/>
              </a:spcAft>
              <a:buSzPts val="1400"/>
              <a:buChar char="●"/>
            </a:pPr>
            <a:r>
              <a:rPr lang="sv-SE"/>
              <a:t>Maintain old code</a:t>
            </a:r>
            <a:endParaRPr/>
          </a:p>
        </p:txBody>
      </p:sp>
      <p:sp>
        <p:nvSpPr>
          <p:cNvPr id="108" name="Google Shape;108;p14"/>
          <p:cNvSpPr txBox="1"/>
          <p:nvPr/>
        </p:nvSpPr>
        <p:spPr>
          <a:xfrm>
            <a:off x="944950" y="127350"/>
            <a:ext cx="7688700" cy="6768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sv-SE" sz="3600"/>
              <a:t>Why to write clean code?</a:t>
            </a:r>
            <a:endParaRPr sz="3600"/>
          </a:p>
          <a:p>
            <a:pPr indent="0" lvl="0" marL="0" rtl="0" algn="l">
              <a:spcBef>
                <a:spcPts val="0"/>
              </a:spcBef>
              <a:spcAft>
                <a:spcPts val="0"/>
              </a:spcAft>
              <a:buNone/>
            </a:pPr>
            <a:r>
              <a:t/>
            </a:r>
            <a:endParaRPr b="1" sz="3600">
              <a:solidFill>
                <a:srgbClr val="1A1A1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SIGMA_Powerpoi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